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media/image5.jpg" ContentType="image/png"/>
  <Override PartName="/ppt/media/image6.jpg" ContentType="image/png"/>
  <Override PartName="/ppt/media/image7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  <p:sldId id="263" r:id="rId9"/>
    <p:sldId id="264" r:id="rId10"/>
    <p:sldId id="265" r:id="rId11"/>
    <p:sldId id="266" r:id="rId12"/>
    <p:sldId id="268" r:id="rId13"/>
    <p:sldId id="269" r:id="rId14"/>
    <p:sldId id="270" r:id="rId15"/>
    <p:sldId id="271" r:id="rId16"/>
    <p:sldId id="272" r:id="rId17"/>
    <p:sldId id="297" r:id="rId18"/>
    <p:sldId id="298" r:id="rId19"/>
    <p:sldId id="273" r:id="rId20"/>
    <p:sldId id="275" r:id="rId21"/>
    <p:sldId id="276" r:id="rId22"/>
    <p:sldId id="277" r:id="rId23"/>
    <p:sldId id="278" r:id="rId24"/>
    <p:sldId id="290" r:id="rId25"/>
    <p:sldId id="291" r:id="rId26"/>
    <p:sldId id="283" r:id="rId27"/>
    <p:sldId id="280" r:id="rId28"/>
    <p:sldId id="281" r:id="rId29"/>
    <p:sldId id="292" r:id="rId30"/>
    <p:sldId id="293" r:id="rId31"/>
    <p:sldId id="294" r:id="rId32"/>
    <p:sldId id="295" r:id="rId33"/>
    <p:sldId id="287" r:id="rId34"/>
    <p:sldId id="288" r:id="rId35"/>
    <p:sldId id="289" r:id="rId36"/>
    <p:sldId id="284" r:id="rId37"/>
    <p:sldId id="286" r:id="rId38"/>
    <p:sldId id="296" r:id="rId3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5" y="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E0307-B85C-446A-8EF0-0407D435D787}" type="datetimeFigureOut">
              <a:rPr lang="en-US" dirty="0"/>
              <a:t>3/15/2021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862E7-95FA-4FC4-9EC5-DDBFA8DC7417}" type="datetimeFigureOut">
              <a:rPr lang="en-US" dirty="0"/>
              <a:t>3/15/2021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987F2-A784-4F72-BB57-0E9EACDE722E}" type="datetimeFigureOut">
              <a:rPr lang="en-US" dirty="0"/>
              <a:t>3/15/2021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BD51E-4B19-444E-85C0-DBD7EB6263F4}" type="datetimeFigureOut">
              <a:rPr lang="en-US" dirty="0"/>
              <a:t>3/15/2021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7255A-4AD5-4D3E-9A0A-689DA3BA976C}" type="datetimeFigureOut">
              <a:rPr lang="en-US" dirty="0"/>
              <a:t>3/15/2021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0AD15-87AC-45B2-9EE5-8D165AF83CD7}" type="datetimeFigureOut">
              <a:rPr lang="en-US" dirty="0"/>
              <a:t>3/15/2021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C40CCD-F0D6-4CC2-A4C8-2D7D0D875F02}" type="datetimeFigureOut">
              <a:rPr lang="en-US" dirty="0"/>
              <a:t>3/15/2021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FE2CC-454D-4466-AC55-B86DA0A87BAE}" type="datetimeFigureOut">
              <a:rPr lang="en-US" dirty="0"/>
              <a:t>3/15/2021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B647B1BF-4039-460D-A637-65428CBD720E}" type="datetimeFigureOut">
              <a:rPr lang="en-US" dirty="0"/>
              <a:t>3/15/2021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39ACE-9343-4EBE-B5CA-AEA240A1DC53}" type="datetimeFigureOut">
              <a:rPr lang="en-US" dirty="0"/>
              <a:t>3/15/2021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00F7B-89C5-4DF7-A309-6263220147D4}" type="datetimeFigureOut">
              <a:rPr lang="en-US" dirty="0"/>
              <a:t>3/15/2021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C95DE-FD64-4606-AE61-EC1136867CC6}" type="datetimeFigureOut">
              <a:rPr lang="en-US" dirty="0"/>
              <a:t>3/15/2021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EB0BBD-30FE-4CF1-900A-0C45149F8AF8}" type="datetimeFigureOut">
              <a:rPr lang="en-US" dirty="0"/>
              <a:t>3/15/2021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A5F7F-3E81-4C65-A4D1-CB62D5B9DB91}" type="datetimeFigureOut">
              <a:rPr lang="en-US" dirty="0"/>
              <a:t>3/15/2021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ECC86-1672-4627-AEFE-EC5485C73905}" type="datetimeFigureOut">
              <a:rPr lang="en-US" dirty="0"/>
              <a:t>3/15/2021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CB01F-D966-4C62-B900-0BE008A90C98}" type="datetimeFigureOut">
              <a:rPr lang="en-US" dirty="0"/>
              <a:t>3/15/2021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3A0EA-7DC7-4964-BB97-B173EF3B859A}" type="datetimeFigureOut">
              <a:rPr lang="en-US" dirty="0"/>
              <a:t>3/15/2021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EF52CC-F3D9-41D4-BCE4-C208E61A3F31}" type="datetimeFigureOut">
              <a:rPr lang="en-US" dirty="0"/>
              <a:t>3/15/2021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5.jp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7.png"/><Relationship Id="rId5" Type="http://schemas.openxmlformats.org/officeDocument/2006/relationships/image" Target="../media/image26.JPG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2.png"/><Relationship Id="rId7" Type="http://schemas.openxmlformats.org/officeDocument/2006/relationships/image" Target="../media/image4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10" Type="http://schemas.openxmlformats.org/officeDocument/2006/relationships/image" Target="../media/image47.png"/><Relationship Id="rId4" Type="http://schemas.openxmlformats.org/officeDocument/2006/relationships/image" Target="../media/image3.png"/><Relationship Id="rId9" Type="http://schemas.openxmlformats.org/officeDocument/2006/relationships/image" Target="../media/image4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opportunityinsights.org/data/" TargetMode="External"/><Relationship Id="rId2" Type="http://schemas.openxmlformats.org/officeDocument/2006/relationships/hyperlink" Target="https://usafacts.org/visualizations/coronavirus-covid-19-spread-map/" TargetMode="Externa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data.census.gov/cedsci/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6.jp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7.jp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DE58E-8C94-4A35-A62B-1408B63311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0322" y="2463961"/>
            <a:ext cx="8144134" cy="1642818"/>
          </a:xfrm>
        </p:spPr>
        <p:txBody>
          <a:bodyPr/>
          <a:lstStyle/>
          <a:p>
            <a:r>
              <a:rPr lang="en-US" dirty="0"/>
              <a:t>COVID-19 Throughout the United States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9F371C8-A80A-4969-B7EA-93B0D60ACFF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Chris LaLone</a:t>
            </a:r>
          </a:p>
          <a:p>
            <a:r>
              <a:rPr lang="en-US" dirty="0"/>
              <a:t>Capstone Project</a:t>
            </a:r>
          </a:p>
          <a:p>
            <a:r>
              <a:rPr lang="en-US" dirty="0"/>
              <a:t>3/20/21</a:t>
            </a:r>
          </a:p>
        </p:txBody>
      </p:sp>
      <p:pic>
        <p:nvPicPr>
          <p:cNvPr id="5" name="Picture 4" descr="A colorful rock formation&#10;&#10;Description automatically generated with low confidence">
            <a:extLst>
              <a:ext uri="{FF2B5EF4-FFF2-40B4-BE49-F238E27FC236}">
                <a16:creationId xmlns:a16="http://schemas.microsoft.com/office/drawing/2014/main" id="{C41CADF4-2B78-4CDB-8DC7-ED28E18BE9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4721" y="2578510"/>
            <a:ext cx="2551471" cy="1700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707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92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118000"/>
                <a:satMod val="12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Picture 90">
            <a:extLst>
              <a:ext uri="{FF2B5EF4-FFF2-40B4-BE49-F238E27FC236}">
                <a16:creationId xmlns:a16="http://schemas.microsoft.com/office/drawing/2014/main" id="{9B9C2B48-3899-4B1D-B526-C35DFD16BC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3" name="Picture 92">
            <a:extLst>
              <a:ext uri="{FF2B5EF4-FFF2-40B4-BE49-F238E27FC236}">
                <a16:creationId xmlns:a16="http://schemas.microsoft.com/office/drawing/2014/main" id="{7B1BCBEC-C5E7-469F-92CF-05506BB6E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5" name="Picture 94">
            <a:extLst>
              <a:ext uri="{FF2B5EF4-FFF2-40B4-BE49-F238E27FC236}">
                <a16:creationId xmlns:a16="http://schemas.microsoft.com/office/drawing/2014/main" id="{2A078177-9A72-44C2-BDC1-C1F346162B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7" name="Rectangle 96">
            <a:extLst>
              <a:ext uri="{FF2B5EF4-FFF2-40B4-BE49-F238E27FC236}">
                <a16:creationId xmlns:a16="http://schemas.microsoft.com/office/drawing/2014/main" id="{D1ECADA1-6568-4D5A-A631-CFD8768936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681D3C41-CC87-4DF9-A716-CDF0E23D21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01" name="Rectangle 100">
            <a:extLst>
              <a:ext uri="{FF2B5EF4-FFF2-40B4-BE49-F238E27FC236}">
                <a16:creationId xmlns:a16="http://schemas.microsoft.com/office/drawing/2014/main" id="{8DCA3673-CDE4-40C5-9FA8-F89874CFBA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824" cy="68580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" name="Picture 102">
            <a:extLst>
              <a:ext uri="{FF2B5EF4-FFF2-40B4-BE49-F238E27FC236}">
                <a16:creationId xmlns:a16="http://schemas.microsoft.com/office/drawing/2014/main" id="{95756E8F-499C-4533-BBE8-309C3E8D9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76" y="0"/>
            <a:ext cx="12192000" cy="6858000"/>
          </a:xfrm>
          <a:prstGeom prst="rect">
            <a:avLst/>
          </a:prstGeom>
        </p:spPr>
      </p:pic>
      <p:sp>
        <p:nvSpPr>
          <p:cNvPr id="105" name="Rectangle 104">
            <a:extLst>
              <a:ext uri="{FF2B5EF4-FFF2-40B4-BE49-F238E27FC236}">
                <a16:creationId xmlns:a16="http://schemas.microsoft.com/office/drawing/2014/main" id="{0FFFD040-32A9-4D2B-86CA-599D030A41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863205CA-B7FF-4C25-A4C8-3BBBCE19D9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2" y="609600"/>
            <a:ext cx="4959094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EBF960-7A6B-4B14-BA5E-38225E977D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4136123" cy="108093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400" dirty="0"/>
              <a:t>EDA, 04/01/20</a:t>
            </a:r>
          </a:p>
        </p:txBody>
      </p:sp>
      <p:pic>
        <p:nvPicPr>
          <p:cNvPr id="109" name="Picture 108">
            <a:extLst>
              <a:ext uri="{FF2B5EF4-FFF2-40B4-BE49-F238E27FC236}">
                <a16:creationId xmlns:a16="http://schemas.microsoft.com/office/drawing/2014/main" id="{306E3F32-3C1A-4B6E-AF26-8A15A78856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1"/>
            <a:ext cx="4956048" cy="199787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99CA6A-26D2-4300-A801-B8111E8E1B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0321" y="2336873"/>
            <a:ext cx="3656289" cy="3599316"/>
          </a:xfrm>
        </p:spPr>
        <p:txBody>
          <a:bodyPr vert="horz" lIns="91440" tIns="45720" rIns="91440" bIns="45720" rtlCol="0">
            <a:normAutofit/>
          </a:bodyPr>
          <a:lstStyle/>
          <a:p>
            <a:pPr marL="342900" indent="-228600">
              <a:buFont typeface="Arial" panose="020B0604020202020204" pitchFamily="34" charset="0"/>
              <a:buChar char="•"/>
            </a:pPr>
            <a:r>
              <a:rPr lang="en-US" sz="1800" dirty="0"/>
              <a:t>Large metro areas were hit the hardest early on</a:t>
            </a:r>
          </a:p>
          <a:p>
            <a:pPr marL="800100" lvl="1" indent="-228600">
              <a:buFont typeface="Arial" panose="020B0604020202020204" pitchFamily="34" charset="0"/>
              <a:buChar char="•"/>
            </a:pPr>
            <a:r>
              <a:rPr lang="en-US" sz="1600" dirty="0"/>
              <a:t>Denser population</a:t>
            </a:r>
          </a:p>
          <a:p>
            <a:pPr marL="800100" lvl="1" indent="-228600">
              <a:buFont typeface="Arial" panose="020B0604020202020204" pitchFamily="34" charset="0"/>
              <a:buChar char="•"/>
            </a:pPr>
            <a:r>
              <a:rPr lang="en-US" sz="1600" dirty="0"/>
              <a:t>More face-to-face interactions</a:t>
            </a:r>
          </a:p>
          <a:p>
            <a:pPr marL="800100" lvl="1" indent="-228600">
              <a:buFont typeface="Arial" panose="020B0604020202020204" pitchFamily="34" charset="0"/>
              <a:buChar char="•"/>
            </a:pPr>
            <a:r>
              <a:rPr lang="en-US" sz="1600" dirty="0"/>
              <a:t>More access to public transport</a:t>
            </a:r>
          </a:p>
          <a:p>
            <a:pPr marL="342900" indent="-228600">
              <a:buFont typeface="Arial" panose="020B0604020202020204" pitchFamily="34" charset="0"/>
              <a:buChar char="•"/>
            </a:pPr>
            <a:r>
              <a:rPr lang="en-US" sz="1800" dirty="0"/>
              <a:t>Places like: New York and the surrounding areas, Los Angeles, Detroit, and Seattle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endParaRPr lang="en-US" sz="1400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EAAEF74-D504-4817-888A-E654FD1E32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5276090" y="1540320"/>
            <a:ext cx="6269479" cy="3777360"/>
          </a:xfrm>
          <a:prstGeom prst="rect">
            <a:avLst/>
          </a:prstGeom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286962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92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118000"/>
                <a:satMod val="12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9B9C2B48-3899-4B1D-B526-C35DFD16BC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7B1BCBEC-C5E7-469F-92CF-05506BB6E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2A078177-9A72-44C2-BDC1-C1F346162B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D1ECADA1-6568-4D5A-A631-CFD8768936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81D3C41-CC87-4DF9-A716-CDF0E23D21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8DCA3673-CDE4-40C5-9FA8-F89874CFBA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824" cy="68580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95756E8F-499C-4533-BBE8-309C3E8D9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76" y="0"/>
            <a:ext cx="12192000" cy="6858000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0FFFD040-32A9-4D2B-86CA-599D030A41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863205CA-B7FF-4C25-A4C8-3BBBCE19D9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2" y="609600"/>
            <a:ext cx="4959094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AABC91-549D-4025-AAC6-86AEDC0BF2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4136123" cy="108093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400" dirty="0"/>
              <a:t>EDA, 04/01/20</a:t>
            </a: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306E3F32-3C1A-4B6E-AF26-8A15A78856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1"/>
            <a:ext cx="4956048" cy="199787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7BFB57-C8E1-48BB-804E-231C177A24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0321" y="2336873"/>
            <a:ext cx="3656289" cy="3599316"/>
          </a:xfrm>
        </p:spPr>
        <p:txBody>
          <a:bodyPr vert="horz" lIns="91440" tIns="45720" rIns="91440" bIns="45720" rtlCol="0">
            <a:normAutofit/>
          </a:bodyPr>
          <a:lstStyle/>
          <a:p>
            <a:pPr marL="57150" indent="-228600">
              <a:buFont typeface="Arial" panose="020B0604020202020204" pitchFamily="34" charset="0"/>
              <a:buChar char="•"/>
            </a:pPr>
            <a:r>
              <a:rPr lang="en-US" sz="1800" dirty="0"/>
              <a:t>Case rate shows some overlap, but we start to see some smaller, more isolated areas have a higher case rate</a:t>
            </a:r>
          </a:p>
          <a:p>
            <a:pPr marL="514350" lvl="1" indent="-228600">
              <a:buFont typeface="Arial" panose="020B0604020202020204" pitchFamily="34" charset="0"/>
              <a:buChar char="•"/>
            </a:pPr>
            <a:r>
              <a:rPr lang="en-US" sz="1600" dirty="0"/>
              <a:t>Eagle County </a:t>
            </a:r>
            <a:r>
              <a:rPr lang="en-US" sz="1600" dirty="0">
                <a:sym typeface="Wingdings" panose="05000000000000000000" pitchFamily="2" charset="2"/>
              </a:rPr>
              <a:t> Colorado</a:t>
            </a:r>
          </a:p>
          <a:p>
            <a:pPr marL="514350" lvl="1" indent="-228600">
              <a:buFont typeface="Arial" panose="020B0604020202020204" pitchFamily="34" charset="0"/>
              <a:buChar char="•"/>
            </a:pPr>
            <a:r>
              <a:rPr lang="en-US" sz="1600" dirty="0">
                <a:sym typeface="Wingdings" panose="05000000000000000000" pitchFamily="2" charset="2"/>
              </a:rPr>
              <a:t>Blaine County  Idaho</a:t>
            </a:r>
          </a:p>
          <a:p>
            <a:pPr marL="514350" lvl="1" indent="-228600">
              <a:buFont typeface="Arial" panose="020B0604020202020204" pitchFamily="34" charset="0"/>
              <a:buChar char="•"/>
            </a:pPr>
            <a:r>
              <a:rPr lang="en-US" sz="1600" dirty="0">
                <a:sym typeface="Wingdings" panose="05000000000000000000" pitchFamily="2" charset="2"/>
              </a:rPr>
              <a:t>Dougherty County  Georgia</a:t>
            </a:r>
            <a:endParaRPr lang="en-US" sz="1600" dirty="0"/>
          </a:p>
        </p:txBody>
      </p:sp>
      <p:pic>
        <p:nvPicPr>
          <p:cNvPr id="7" name="Content Placeholder 6" descr="Chart, bar chart&#10;&#10;Description automatically generated">
            <a:extLst>
              <a:ext uri="{FF2B5EF4-FFF2-40B4-BE49-F238E27FC236}">
                <a16:creationId xmlns:a16="http://schemas.microsoft.com/office/drawing/2014/main" id="{1A4A8B27-A529-4AB4-AAA4-633FB2D317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5276090" y="1736241"/>
            <a:ext cx="6269479" cy="3385518"/>
          </a:xfrm>
          <a:prstGeom prst="rect">
            <a:avLst/>
          </a:prstGeom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483428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92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118000"/>
                <a:satMod val="12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9B9C2B48-3899-4B1D-B526-C35DFD16BC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B1BCBEC-C5E7-469F-92CF-05506BB6E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A078177-9A72-44C2-BDC1-C1F346162B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D1ECADA1-6568-4D5A-A631-CFD8768936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81D3C41-CC87-4DF9-A716-CDF0E23D21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8DCA3673-CDE4-40C5-9FA8-F89874CFBA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824" cy="68580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95756E8F-499C-4533-BBE8-309C3E8D9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76" y="0"/>
            <a:ext cx="12192000" cy="685800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0FFFD040-32A9-4D2B-86CA-599D030A41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63205CA-B7FF-4C25-A4C8-3BBBCE19D9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2" y="609600"/>
            <a:ext cx="4959094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577CE7-F561-4DDC-8606-0ABF50DA08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4136123" cy="108093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400" dirty="0"/>
              <a:t>EDA, 10/01/20 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306E3F32-3C1A-4B6E-AF26-8A15A78856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1"/>
            <a:ext cx="4956048" cy="199787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B63B7B-F04D-46E7-A322-9C143DDFDC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0321" y="2336873"/>
            <a:ext cx="3656289" cy="3599316"/>
          </a:xfrm>
        </p:spPr>
        <p:txBody>
          <a:bodyPr vert="horz" lIns="91440" tIns="45720" rIns="91440" bIns="45720" rtlCol="0">
            <a:normAutofit/>
          </a:bodyPr>
          <a:lstStyle/>
          <a:p>
            <a:pPr marL="57150" indent="-285750">
              <a:buFont typeface="Wingdings" panose="05000000000000000000" pitchFamily="2" charset="2"/>
              <a:buChar char="§"/>
            </a:pPr>
            <a:r>
              <a:rPr lang="en-US" sz="1800" dirty="0"/>
              <a:t>Now that the pandemic has been raging for months, we see some of the hardest hit counties with some new players</a:t>
            </a:r>
          </a:p>
          <a:p>
            <a:pPr marL="514350" lvl="1" indent="-285750">
              <a:buFont typeface="Wingdings" panose="05000000000000000000" pitchFamily="2" charset="2"/>
              <a:buChar char="§"/>
            </a:pPr>
            <a:r>
              <a:rPr lang="en-US" sz="1600" dirty="0"/>
              <a:t>Florida and Texas </a:t>
            </a:r>
            <a:r>
              <a:rPr lang="en-US" sz="1600" dirty="0">
                <a:sym typeface="Wingdings" panose="05000000000000000000" pitchFamily="2" charset="2"/>
              </a:rPr>
              <a:t> tourist hubs as well as less strict masking/ social distancing guidelines</a:t>
            </a:r>
          </a:p>
          <a:p>
            <a:pPr marL="514350" lvl="1" indent="-285750">
              <a:buFont typeface="Wingdings" panose="05000000000000000000" pitchFamily="2" charset="2"/>
              <a:buChar char="§"/>
            </a:pPr>
            <a:r>
              <a:rPr lang="en-US" sz="1600" dirty="0">
                <a:sym typeface="Wingdings" panose="05000000000000000000" pitchFamily="2" charset="2"/>
              </a:rPr>
              <a:t>LA County holding a commanding lead  largest county in the country</a:t>
            </a:r>
            <a:endParaRPr lang="en-US" sz="16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E4F5514-54C0-41D2-9153-86B374AFA6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5276090" y="1540320"/>
            <a:ext cx="6269479" cy="3777360"/>
          </a:xfrm>
          <a:prstGeom prst="rect">
            <a:avLst/>
          </a:prstGeom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350611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92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118000"/>
                <a:satMod val="12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9B9C2B48-3899-4B1D-B526-C35DFD16BC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7B1BCBEC-C5E7-469F-92CF-05506BB6E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2A078177-9A72-44C2-BDC1-C1F346162B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D1ECADA1-6568-4D5A-A631-CFD8768936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81D3C41-CC87-4DF9-A716-CDF0E23D21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8DCA3673-CDE4-40C5-9FA8-F89874CFBA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824" cy="68580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95756E8F-499C-4533-BBE8-309C3E8D9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76" y="0"/>
            <a:ext cx="12192000" cy="6858000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0FFFD040-32A9-4D2B-86CA-599D030A41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863205CA-B7FF-4C25-A4C8-3BBBCE19D9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2" y="609600"/>
            <a:ext cx="4959094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DB9335-315F-4F51-8788-25469B48C5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4136123" cy="108093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400"/>
              <a:t>EDA, 10/01/20 </a:t>
            </a: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306E3F32-3C1A-4B6E-AF26-8A15A78856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1"/>
            <a:ext cx="4956048" cy="199787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EA188E-8AAC-4203-9412-B3FA454418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0321" y="2336873"/>
            <a:ext cx="3656289" cy="3599316"/>
          </a:xfrm>
        </p:spPr>
        <p:txBody>
          <a:bodyPr vert="horz" lIns="91440" tIns="45720" rIns="91440" bIns="45720" rtlCol="0">
            <a:normAutofit/>
          </a:bodyPr>
          <a:lstStyle/>
          <a:p>
            <a:pPr marL="114300" indent="-285750">
              <a:buFont typeface="Wingdings" panose="05000000000000000000" pitchFamily="2" charset="2"/>
              <a:buChar char="§"/>
            </a:pPr>
            <a:r>
              <a:rPr lang="en-US" sz="1800" dirty="0"/>
              <a:t>White number is the total population of the county</a:t>
            </a:r>
          </a:p>
          <a:p>
            <a:pPr marL="114300" indent="-285750">
              <a:buFont typeface="Wingdings" panose="05000000000000000000" pitchFamily="2" charset="2"/>
              <a:buChar char="§"/>
            </a:pPr>
            <a:r>
              <a:rPr lang="en-US" sz="1800" dirty="0"/>
              <a:t>All small, rural counties</a:t>
            </a:r>
          </a:p>
          <a:p>
            <a:pPr marL="571500" lvl="1" indent="-285750">
              <a:buFont typeface="Wingdings" panose="05000000000000000000" pitchFamily="2" charset="2"/>
              <a:buChar char="§"/>
            </a:pPr>
            <a:r>
              <a:rPr lang="en-US" sz="1600" dirty="0"/>
              <a:t>TN, MN, GA, NE, IA, etc.</a:t>
            </a:r>
          </a:p>
          <a:p>
            <a:pPr marL="114300" indent="-285750">
              <a:buFont typeface="Wingdings" panose="05000000000000000000" pitchFamily="2" charset="2"/>
              <a:buChar char="§"/>
            </a:pPr>
            <a:r>
              <a:rPr lang="en-US" sz="1800" dirty="0"/>
              <a:t>Not a single county over 22,000 people, yet we see such a high percentage of cases</a:t>
            </a:r>
          </a:p>
          <a:p>
            <a:pPr marL="571500" lvl="1" indent="-285750">
              <a:buFont typeface="Wingdings" panose="05000000000000000000" pitchFamily="2" charset="2"/>
              <a:buChar char="§"/>
            </a:pPr>
            <a:r>
              <a:rPr lang="en-US" sz="1600" dirty="0"/>
              <a:t>How does the virus spread across such small communities?</a:t>
            </a:r>
          </a:p>
          <a:p>
            <a:pPr marL="514350" lvl="1" indent="-2286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8" name="Content Placeholder 7" descr="Graphical user interface&#10;&#10;Description automatically generated">
            <a:extLst>
              <a:ext uri="{FF2B5EF4-FFF2-40B4-BE49-F238E27FC236}">
                <a16:creationId xmlns:a16="http://schemas.microsoft.com/office/drawing/2014/main" id="{965CFDDC-DEFF-4B88-BD38-AC54C070A3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5276090" y="1540320"/>
            <a:ext cx="6269479" cy="3777360"/>
          </a:xfrm>
          <a:prstGeom prst="rect">
            <a:avLst/>
          </a:prstGeom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647395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3043CC2-E060-443E-BBC4-197CCD7FEF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454BC00-0C10-4B2D-89D5-6405C87B87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52538"/>
            <a:ext cx="5538554" cy="5925402"/>
          </a:xfrm>
          <a:prstGeom prst="rect">
            <a:avLst/>
          </a:prstGeom>
          <a:ln w="22225">
            <a:solidFill>
              <a:srgbClr val="4ADF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Graphical user interface&#10;&#10;Description automatically generated">
            <a:extLst>
              <a:ext uri="{FF2B5EF4-FFF2-40B4-BE49-F238E27FC236}">
                <a16:creationId xmlns:a16="http://schemas.microsoft.com/office/drawing/2014/main" id="{FB89AA41-6A60-46E5-94DB-EEC1254834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842183"/>
            <a:ext cx="5211232" cy="3139766"/>
          </a:xfrm>
          <a:prstGeom prst="rect">
            <a:avLst/>
          </a:prstGeom>
        </p:spPr>
      </p:pic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FCD6BFF0-ABAD-4639-8BBC-4F900322F5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82021" y="453280"/>
            <a:ext cx="5538554" cy="5925402"/>
          </a:xfrm>
          <a:prstGeom prst="rect">
            <a:avLst/>
          </a:prstGeom>
          <a:ln w="22225">
            <a:solidFill>
              <a:srgbClr val="4ADF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9FF8CE8-EE6B-440A-B8AD-B2ED225B25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8476" y="1842925"/>
            <a:ext cx="5211232" cy="313976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1792609-1F7D-462C-AAF5-BD266E3C3946}"/>
              </a:ext>
            </a:extLst>
          </p:cNvPr>
          <p:cNvSpPr txBox="1"/>
          <p:nvPr/>
        </p:nvSpPr>
        <p:spPr>
          <a:xfrm>
            <a:off x="6507956" y="850106"/>
            <a:ext cx="49577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* The white text is total population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11B020-8C3F-47DC-AB7F-DBA75DD24350}"/>
              </a:ext>
            </a:extLst>
          </p:cNvPr>
          <p:cNvSpPr txBox="1"/>
          <p:nvPr/>
        </p:nvSpPr>
        <p:spPr>
          <a:xfrm>
            <a:off x="885825" y="850106"/>
            <a:ext cx="4968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* The white text is # of deaths</a:t>
            </a:r>
          </a:p>
        </p:txBody>
      </p:sp>
    </p:spTree>
    <p:extLst>
      <p:ext uri="{BB962C8B-B14F-4D97-AF65-F5344CB8AC3E}">
        <p14:creationId xmlns:p14="http://schemas.microsoft.com/office/powerpoint/2010/main" val="24210002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92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118000"/>
                <a:satMod val="12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788AA1B3-B550-4293-AFAE-9F844E518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BC6ED49-FE9D-40E5-B5C8-6674E3690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A71D742-784E-4215-B79D-1BA74CDEA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C745E79F-C788-4095-B47D-18ED4B45E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B423749-E657-4939-9195-422E2100F0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00FF9E7-8E46-4DC0-93DA-60BE0E460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76" y="0"/>
            <a:ext cx="12192000" cy="6858001"/>
            <a:chOff x="-3176" y="0"/>
            <a:chExt cx="12192000" cy="6858001"/>
          </a:xfrm>
        </p:grpSpPr>
        <p:sp useBgFill="1">
          <p:nvSpPr>
            <p:cNvPr id="24" name="Rectangle 23">
              <a:extLst>
                <a:ext uri="{FF2B5EF4-FFF2-40B4-BE49-F238E27FC236}">
                  <a16:creationId xmlns:a16="http://schemas.microsoft.com/office/drawing/2014/main" id="{956701A1-F27E-4182-9578-B57ACF9D3C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88824" cy="685800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CBC19C67-025A-4A22-BDB0-4CE8FD806F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176" y="0"/>
              <a:ext cx="12192000" cy="6858000"/>
            </a:xfrm>
            <a:prstGeom prst="rect">
              <a:avLst/>
            </a:prstGeom>
          </p:spPr>
        </p:pic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CD913264-54ED-4FC1-AD22-DAD435060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2" y="609600"/>
            <a:ext cx="6499753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A1153A-F2AC-4B92-A67A-26AB7FDA7F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5632247" cy="108093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EDA, 02/20/21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8E6B0E65-BA50-47AD-B2B4-9FEB58F4B7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0"/>
            <a:ext cx="6492240" cy="261714"/>
          </a:xfrm>
          <a:prstGeom prst="rect">
            <a:avLst/>
          </a:prstGeo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92EC752-7AAE-4996-80E7-49437AFAECC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6070" y="2958379"/>
            <a:ext cx="5632246" cy="3599316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000" dirty="0"/>
              <a:t>After almost a year of collecting data, we see that the larger counties, in terms of population, will yield the largest number of total cases and total deaths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600" dirty="0"/>
              <a:t>Los Angeles continues to lead the way despite almost a year of strict guidelines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2000" dirty="0"/>
          </a:p>
        </p:txBody>
      </p:sp>
      <p:pic>
        <p:nvPicPr>
          <p:cNvPr id="5" name="Content Placeholder 4" descr="Timeline&#10;&#10;Description automatically generated">
            <a:extLst>
              <a:ext uri="{FF2B5EF4-FFF2-40B4-BE49-F238E27FC236}">
                <a16:creationId xmlns:a16="http://schemas.microsoft.com/office/drawing/2014/main" id="{4CFA952B-5FFE-4F76-9487-7935D1300FD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" b="271"/>
          <a:stretch/>
        </p:blipFill>
        <p:spPr>
          <a:xfrm>
            <a:off x="6984387" y="484632"/>
            <a:ext cx="4719805" cy="2836084"/>
          </a:xfrm>
          <a:prstGeom prst="rect">
            <a:avLst/>
          </a:prstGeom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8CED5DE-738C-4B59-9DCB-3A274E05D79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6"/>
          <a:srcRect r="4" b="3526"/>
          <a:stretch/>
        </p:blipFill>
        <p:spPr>
          <a:xfrm>
            <a:off x="6984386" y="3632401"/>
            <a:ext cx="4719805" cy="2743530"/>
          </a:xfrm>
          <a:prstGeom prst="rect">
            <a:avLst/>
          </a:prstGeom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693384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92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118000"/>
                <a:satMod val="12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788AA1B3-B550-4293-AFAE-9F844E518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BC6ED49-FE9D-40E5-B5C8-6674E3690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A71D742-784E-4215-B79D-1BA74CDEA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C745E79F-C788-4095-B47D-18ED4B45E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B423749-E657-4939-9195-422E2100F0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00FF9E7-8E46-4DC0-93DA-60BE0E460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76" y="0"/>
            <a:ext cx="12192000" cy="6858001"/>
            <a:chOff x="-3176" y="0"/>
            <a:chExt cx="12192000" cy="6858001"/>
          </a:xfrm>
        </p:grpSpPr>
        <p:sp useBgFill="1">
          <p:nvSpPr>
            <p:cNvPr id="24" name="Rectangle 23">
              <a:extLst>
                <a:ext uri="{FF2B5EF4-FFF2-40B4-BE49-F238E27FC236}">
                  <a16:creationId xmlns:a16="http://schemas.microsoft.com/office/drawing/2014/main" id="{956701A1-F27E-4182-9578-B57ACF9D3C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88824" cy="685800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CBC19C67-025A-4A22-BDB0-4CE8FD806F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176" y="0"/>
              <a:ext cx="12192000" cy="6858000"/>
            </a:xfrm>
            <a:prstGeom prst="rect">
              <a:avLst/>
            </a:prstGeom>
          </p:spPr>
        </p:pic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CD913264-54ED-4FC1-AD22-DAD435060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2" y="609600"/>
            <a:ext cx="6499753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619632-A3C5-4CCF-8505-54D9197432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5632247" cy="108093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EDA, 02/20/21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8E6B0E65-BA50-47AD-B2B4-9FEB58F4B7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0"/>
            <a:ext cx="6492240" cy="261714"/>
          </a:xfrm>
          <a:prstGeom prst="rect">
            <a:avLst/>
          </a:prstGeo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7971192F-C190-46C9-B077-88EF57EB54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0322" y="2336873"/>
            <a:ext cx="5632246" cy="3599316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000" dirty="0"/>
              <a:t>When we look at case and death rate, we see that the 10 highest are all small, rural, and isolated areas of the country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600" dirty="0"/>
              <a:t>Bristol Bay, Alaska: very small territory with a population of just 875 had almost 50% infection rate!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dirty="0"/>
              <a:t>Usually, these small communities are very close knit, where everyone knows each other and interacts with each other daily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600" dirty="0"/>
              <a:t>Unlike larger counties, the economies of these small counties could really suffer if they were forced to shut down due to the pandemic</a:t>
            </a:r>
          </a:p>
          <a:p>
            <a:pPr marL="457200" lvl="1" indent="0">
              <a:buNone/>
            </a:pPr>
            <a:r>
              <a:rPr lang="en-US" sz="1600" dirty="0"/>
              <a:t> </a:t>
            </a:r>
          </a:p>
        </p:txBody>
      </p:sp>
      <p:pic>
        <p:nvPicPr>
          <p:cNvPr id="6" name="Content Placeholder 5" descr="Chart, bar chart&#10;&#10;Description automatically generated">
            <a:extLst>
              <a:ext uri="{FF2B5EF4-FFF2-40B4-BE49-F238E27FC236}">
                <a16:creationId xmlns:a16="http://schemas.microsoft.com/office/drawing/2014/main" id="{08FCE6A4-3D62-484B-9DAF-FB5B4012787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5"/>
          <a:srcRect r="4" b="271"/>
          <a:stretch/>
        </p:blipFill>
        <p:spPr>
          <a:xfrm>
            <a:off x="6992890" y="3507300"/>
            <a:ext cx="4719805" cy="2836084"/>
          </a:xfrm>
          <a:prstGeom prst="rect">
            <a:avLst/>
          </a:prstGeom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</p:pic>
      <p:pic>
        <p:nvPicPr>
          <p:cNvPr id="5" name="Content Placeholder 4" descr="Chart, bar chart&#10;&#10;Description automatically generated">
            <a:extLst>
              <a:ext uri="{FF2B5EF4-FFF2-40B4-BE49-F238E27FC236}">
                <a16:creationId xmlns:a16="http://schemas.microsoft.com/office/drawing/2014/main" id="{3623D32A-981D-4B90-B49F-6F540C172B1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4" b="3526"/>
          <a:stretch/>
        </p:blipFill>
        <p:spPr>
          <a:xfrm>
            <a:off x="6992890" y="462401"/>
            <a:ext cx="4719805" cy="2743530"/>
          </a:xfrm>
          <a:prstGeom prst="rect">
            <a:avLst/>
          </a:prstGeom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6DD043E-834E-4831-9919-028BE5FE48EA}"/>
              </a:ext>
            </a:extLst>
          </p:cNvPr>
          <p:cNvSpPr txBox="1"/>
          <p:nvPr/>
        </p:nvSpPr>
        <p:spPr>
          <a:xfrm>
            <a:off x="6986538" y="6447543"/>
            <a:ext cx="48546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* White text in bars = total county population</a:t>
            </a:r>
          </a:p>
        </p:txBody>
      </p:sp>
    </p:spTree>
    <p:extLst>
      <p:ext uri="{BB962C8B-B14F-4D97-AF65-F5344CB8AC3E}">
        <p14:creationId xmlns:p14="http://schemas.microsoft.com/office/powerpoint/2010/main" val="13730691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1F07745-D943-46DF-AB69-FA455CE428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4595" y="0"/>
            <a:ext cx="12192000" cy="6858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72A2E17-3305-4404-A0DA-5CC3BDAFE0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Chart, line chart&#10;&#10;Description automatically generated">
            <a:extLst>
              <a:ext uri="{FF2B5EF4-FFF2-40B4-BE49-F238E27FC236}">
                <a16:creationId xmlns:a16="http://schemas.microsoft.com/office/drawing/2014/main" id="{3F0471ED-8D86-4228-96F3-8BEEED8339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4602" y="626533"/>
            <a:ext cx="9302795" cy="5604933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7918314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1F07745-D943-46DF-AB69-FA455CE428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4595" y="0"/>
            <a:ext cx="12192000" cy="6858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72A2E17-3305-4404-A0DA-5CC3BDAFE0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Chart, line chart&#10;&#10;Description automatically generated">
            <a:extLst>
              <a:ext uri="{FF2B5EF4-FFF2-40B4-BE49-F238E27FC236}">
                <a16:creationId xmlns:a16="http://schemas.microsoft.com/office/drawing/2014/main" id="{B6414073-650F-464D-A77D-625E6C1E0D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0007" y="609600"/>
            <a:ext cx="9302795" cy="5604933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1734004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1F07745-D943-46DF-AB69-FA455CE428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4595" y="0"/>
            <a:ext cx="12192000" cy="6858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72A2E17-3305-4404-A0DA-5CC3BDAFE0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B293E446-B67B-46CA-BF8E-ACE6F39771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8433" y="773007"/>
            <a:ext cx="6043056" cy="5604933"/>
          </a:xfrm>
          <a:prstGeom prst="rect">
            <a:avLst/>
          </a:prstGeom>
          <a:ln>
            <a:noFill/>
          </a:ln>
          <a:effectLst/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8BFF63C-F9EB-4209-9A2C-1111A073DCB9}"/>
              </a:ext>
            </a:extLst>
          </p:cNvPr>
          <p:cNvSpPr txBox="1"/>
          <p:nvPr/>
        </p:nvSpPr>
        <p:spPr>
          <a:xfrm>
            <a:off x="6636544" y="773007"/>
            <a:ext cx="48263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* Note this uses Case Rate and Death Rate as of 02/25/21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07897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92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118000"/>
                <a:satMod val="12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9B9C2B48-3899-4B1D-B526-C35DFD16BC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B1BCBEC-C5E7-469F-92CF-05506BB6E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A078177-9A72-44C2-BDC1-C1F346162B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D1ECADA1-6568-4D5A-A631-CFD8768936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81D3C41-CC87-4DF9-A716-CDF0E23D21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8DCA3673-CDE4-40C5-9FA8-F89874CFBA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824" cy="68580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95756E8F-499C-4533-BBE8-309C3E8D9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76" y="0"/>
            <a:ext cx="12192000" cy="6858000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0FFFD040-32A9-4D2B-86CA-599D030A41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63205CA-B7FF-4C25-A4C8-3BBBCE19D9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2" y="609600"/>
            <a:ext cx="4959094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4AE55E-1777-4206-8102-D43CA84890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4136123" cy="108093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400" dirty="0"/>
              <a:t>Table of Contents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306E3F32-3C1A-4B6E-AF26-8A15A78856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1"/>
            <a:ext cx="4956048" cy="199787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46BE56-1214-4BBD-9E91-31B1A9D6F1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0321" y="2336873"/>
            <a:ext cx="3656289" cy="3599316"/>
          </a:xfrm>
        </p:spPr>
        <p:txBody>
          <a:bodyPr vert="horz" lIns="91440" tIns="45720" rIns="91440" bIns="45720" rtlCol="0">
            <a:normAutofit/>
          </a:bodyPr>
          <a:lstStyle/>
          <a:p>
            <a:pPr marL="57150" indent="-285750">
              <a:buFont typeface="Wingdings" panose="05000000000000000000" pitchFamily="2" charset="2"/>
              <a:buChar char="q"/>
            </a:pPr>
            <a:r>
              <a:rPr lang="en-US" sz="2000" dirty="0"/>
              <a:t>Data Collection</a:t>
            </a:r>
          </a:p>
          <a:p>
            <a:pPr marL="57150" indent="-285750">
              <a:buFont typeface="Wingdings" panose="05000000000000000000" pitchFamily="2" charset="2"/>
              <a:buChar char="q"/>
            </a:pPr>
            <a:r>
              <a:rPr lang="en-US" sz="2000" dirty="0"/>
              <a:t>Variable Explanation </a:t>
            </a:r>
          </a:p>
          <a:p>
            <a:pPr marL="57150" indent="-285750">
              <a:buFont typeface="Wingdings" panose="05000000000000000000" pitchFamily="2" charset="2"/>
              <a:buChar char="q"/>
            </a:pPr>
            <a:r>
              <a:rPr lang="en-US" sz="2000" dirty="0"/>
              <a:t>EDA</a:t>
            </a:r>
          </a:p>
          <a:p>
            <a:pPr marL="57150" indent="-285750">
              <a:buFont typeface="Wingdings" panose="05000000000000000000" pitchFamily="2" charset="2"/>
              <a:buChar char="q"/>
            </a:pPr>
            <a:r>
              <a:rPr lang="en-US" sz="2000" dirty="0"/>
              <a:t>Regression Analysis</a:t>
            </a:r>
          </a:p>
          <a:p>
            <a:pPr marL="57150" indent="-285750">
              <a:buFont typeface="Wingdings" panose="05000000000000000000" pitchFamily="2" charset="2"/>
              <a:buChar char="q"/>
            </a:pPr>
            <a:r>
              <a:rPr lang="en-US" sz="2000" dirty="0"/>
              <a:t>Variable Selection</a:t>
            </a:r>
          </a:p>
          <a:p>
            <a:pPr marL="57150" indent="-285750">
              <a:buFont typeface="Wingdings" panose="05000000000000000000" pitchFamily="2" charset="2"/>
              <a:buChar char="q"/>
            </a:pPr>
            <a:r>
              <a:rPr lang="en-US" sz="2000" dirty="0"/>
              <a:t>Geographical Visualization</a:t>
            </a:r>
          </a:p>
          <a:p>
            <a:pPr marL="57150" indent="-285750">
              <a:buFont typeface="Wingdings" panose="05000000000000000000" pitchFamily="2" charset="2"/>
              <a:buChar char="q"/>
            </a:pPr>
            <a:r>
              <a:rPr lang="en-US" sz="2000" dirty="0"/>
              <a:t>Take-aways/Conclusions</a:t>
            </a:r>
          </a:p>
          <a:p>
            <a:pPr marL="57150" indent="-285750">
              <a:buFont typeface="Wingdings" panose="05000000000000000000" pitchFamily="2" charset="2"/>
              <a:buChar char="q"/>
            </a:pPr>
            <a:r>
              <a:rPr lang="en-US" sz="2000" dirty="0"/>
              <a:t>Sources</a:t>
            </a:r>
          </a:p>
          <a:p>
            <a:endParaRPr lang="en-US" dirty="0"/>
          </a:p>
        </p:txBody>
      </p:sp>
      <p:pic>
        <p:nvPicPr>
          <p:cNvPr id="10" name="Picture Placeholder 9" descr="A picture containing text&#10;&#10;Description automatically generated">
            <a:extLst>
              <a:ext uri="{FF2B5EF4-FFF2-40B4-BE49-F238E27FC236}">
                <a16:creationId xmlns:a16="http://schemas.microsoft.com/office/drawing/2014/main" id="{8CF86B61-5C60-4679-AE68-B14429029FAF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5"/>
          <a:srcRect t="16837" b="16837"/>
          <a:stretch>
            <a:fillRect/>
          </a:stretch>
        </p:blipFill>
        <p:spPr>
          <a:xfrm>
            <a:off x="5276090" y="1349855"/>
            <a:ext cx="6269479" cy="4158289"/>
          </a:xfrm>
          <a:prstGeom prst="rect">
            <a:avLst/>
          </a:prstGeom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485691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03043CC2-E060-443E-BBC4-197CCD7FEF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1454BC00-0C10-4B2D-89D5-6405C87B87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52538"/>
            <a:ext cx="5538554" cy="5925402"/>
          </a:xfrm>
          <a:prstGeom prst="rect">
            <a:avLst/>
          </a:prstGeom>
          <a:ln w="22225">
            <a:solidFill>
              <a:srgbClr val="EE87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3518874B-CFB8-4521-A56D-BB7C4A87A2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040955"/>
            <a:ext cx="5211232" cy="4742221"/>
          </a:xfrm>
          <a:prstGeom prst="rect">
            <a:avLst/>
          </a:prstGeom>
        </p:spPr>
      </p:pic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FCD6BFF0-ABAD-4639-8BBC-4F900322F5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82021" y="453280"/>
            <a:ext cx="5538554" cy="5925402"/>
          </a:xfrm>
          <a:prstGeom prst="rect">
            <a:avLst/>
          </a:prstGeom>
          <a:ln w="22225">
            <a:solidFill>
              <a:srgbClr val="EE87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Chart, bar chart&#10;&#10;Description automatically generated">
            <a:extLst>
              <a:ext uri="{FF2B5EF4-FFF2-40B4-BE49-F238E27FC236}">
                <a16:creationId xmlns:a16="http://schemas.microsoft.com/office/drawing/2014/main" id="{16BF568C-CC04-4978-B371-B7982F8A7B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8476" y="1119866"/>
            <a:ext cx="5211232" cy="458588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2F1A3EC-D0FE-4AC5-B856-109A4E6734E7}"/>
              </a:ext>
            </a:extLst>
          </p:cNvPr>
          <p:cNvSpPr txBox="1"/>
          <p:nvPr/>
        </p:nvSpPr>
        <p:spPr>
          <a:xfrm>
            <a:off x="1002210" y="453280"/>
            <a:ext cx="4883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Case and Death Rate 04/01/2020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8CB503-C1A8-48A2-9C3D-5DB0BD3EE7C8}"/>
              </a:ext>
            </a:extLst>
          </p:cNvPr>
          <p:cNvSpPr txBox="1"/>
          <p:nvPr/>
        </p:nvSpPr>
        <p:spPr>
          <a:xfrm>
            <a:off x="6607969" y="452538"/>
            <a:ext cx="4636294" cy="3700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Case and Death Rate 02/25/2021</a:t>
            </a: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EAE06066-4259-43E6-9D68-3BDC04DB4860}"/>
              </a:ext>
            </a:extLst>
          </p:cNvPr>
          <p:cNvSpPr/>
          <p:nvPr/>
        </p:nvSpPr>
        <p:spPr>
          <a:xfrm>
            <a:off x="6348476" y="4529139"/>
            <a:ext cx="476283" cy="1285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D04866-BD3B-44AC-917A-27F911E499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586" y="4446836"/>
            <a:ext cx="499915" cy="1646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7ABB623-122A-4277-8234-D3B2950D83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292" y="5012394"/>
            <a:ext cx="499915" cy="16460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3D35ED7-7015-4B17-B149-DFFEF871B3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4844" y="4996849"/>
            <a:ext cx="499915" cy="164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811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FDC8C-4194-4784-85F1-B4B19F7FF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A416F5-293F-45C4-9147-D51E4030E0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4161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92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118000"/>
                <a:satMod val="12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9B9C2B48-3899-4B1D-B526-C35DFD16BC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B1BCBEC-C5E7-469F-92CF-05506BB6E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A078177-9A72-44C2-BDC1-C1F346162B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D1ECADA1-6568-4D5A-A631-CFD8768936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81D3C41-CC87-4DF9-A716-CDF0E23D21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1395ACAC-577D-4FAD-955D-280C3D104A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824" cy="68580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E228037F-2EF2-4A1A-8D1D-D08F2C98AD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76" y="0"/>
            <a:ext cx="12192000" cy="6858000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0AB11C2E-6CA2-4822-BF14-C1C9A6BC6C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8B3A2B2-7BBB-4E52-8C30-BE2A6F346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2" y="609600"/>
            <a:ext cx="4959094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359F33-78B1-4216-80D8-2A15BD53AA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4136123" cy="108093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400" dirty="0"/>
              <a:t>Cases</a:t>
            </a:r>
            <a:br>
              <a:rPr lang="en-US" sz="2400" dirty="0"/>
            </a:br>
            <a:r>
              <a:rPr lang="en-US" sz="2400" dirty="0"/>
              <a:t>04/01/20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FFF756FE-278B-4106-BB2E-DB87CF02DF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1"/>
            <a:ext cx="4956048" cy="199787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09D6A950-3339-40EB-8972-64F44542D3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76090" y="642795"/>
            <a:ext cx="6272654" cy="5575126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76200" dist="63500" dir="5040000" algn="t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 descr="Table&#10;&#10;Description automatically generated">
            <a:extLst>
              <a:ext uri="{FF2B5EF4-FFF2-40B4-BE49-F238E27FC236}">
                <a16:creationId xmlns:a16="http://schemas.microsoft.com/office/drawing/2014/main" id="{ACC4542A-0497-4812-91EB-EC4576EC952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5"/>
          <a:stretch>
            <a:fillRect/>
          </a:stretch>
        </p:blipFill>
        <p:spPr>
          <a:xfrm>
            <a:off x="5828073" y="955591"/>
            <a:ext cx="5159292" cy="4940024"/>
          </a:xfrm>
          <a:prstGeom prst="rect">
            <a:avLst/>
          </a:prstGeom>
          <a:ln>
            <a:noFill/>
          </a:ln>
          <a:effectLst/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9672065-2000-4D56-92C6-24E683906651}"/>
              </a:ext>
            </a:extLst>
          </p:cNvPr>
          <p:cNvSpPr txBox="1"/>
          <p:nvPr/>
        </p:nvSpPr>
        <p:spPr>
          <a:xfrm>
            <a:off x="125565" y="3043238"/>
            <a:ext cx="438214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Adj. R-squared: 0.297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Key Significant Factors: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600" dirty="0"/>
              <a:t>Counties with higher population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600" dirty="0"/>
              <a:t>Counties with high public transport usage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600" dirty="0"/>
              <a:t>Asian and Black communities saw the biggest impact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1600" dirty="0"/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E916F7CC-17DF-4FE4-831E-E8742A1B6A7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CDB2264-13A1-4A62-A519-CAF31FA95E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845" y="2519063"/>
            <a:ext cx="4537165" cy="296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2054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92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118000"/>
                <a:satMod val="12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9B9C2B48-3899-4B1D-B526-C35DFD16BC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B1BCBEC-C5E7-469F-92CF-05506BB6E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A078177-9A72-44C2-BDC1-C1F346162B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D1ECADA1-6568-4D5A-A631-CFD8768936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81D3C41-CC87-4DF9-A716-CDF0E23D21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1395ACAC-577D-4FAD-955D-280C3D104A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824" cy="68580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E228037F-2EF2-4A1A-8D1D-D08F2C98AD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76" y="0"/>
            <a:ext cx="12192000" cy="685800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0AB11C2E-6CA2-4822-BF14-C1C9A6BC6C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8B3A2B2-7BBB-4E52-8C30-BE2A6F346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2" y="609600"/>
            <a:ext cx="4959094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5BA22E-C193-40B9-ACEF-8E031D1D9E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4136123" cy="108093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400" dirty="0"/>
              <a:t>Case Rates </a:t>
            </a:r>
            <a:br>
              <a:rPr lang="en-US" sz="2400" dirty="0"/>
            </a:br>
            <a:r>
              <a:rPr lang="en-US" sz="2400" dirty="0"/>
              <a:t>04/01/20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FFF756FE-278B-4106-BB2E-DB87CF02DF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1"/>
            <a:ext cx="4956048" cy="199787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09D6A950-3339-40EB-8972-64F44542D3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76090" y="642795"/>
            <a:ext cx="6272654" cy="5575126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76200" dist="63500" dir="5040000" algn="t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5FFAAE6-2915-4D17-87C2-312F298A8B8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5"/>
          <a:stretch>
            <a:fillRect/>
          </a:stretch>
        </p:blipFill>
        <p:spPr>
          <a:xfrm>
            <a:off x="5751792" y="955591"/>
            <a:ext cx="5311853" cy="4940024"/>
          </a:xfrm>
          <a:prstGeom prst="rect">
            <a:avLst/>
          </a:prstGeom>
          <a:ln>
            <a:noFill/>
          </a:ln>
          <a:effectLst/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84740D5-9089-4EB5-888C-EEF116F23C07}"/>
              </a:ext>
            </a:extLst>
          </p:cNvPr>
          <p:cNvSpPr txBox="1"/>
          <p:nvPr/>
        </p:nvSpPr>
        <p:spPr>
          <a:xfrm>
            <a:off x="232947" y="3093244"/>
            <a:ext cx="440293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Adj. R-squared: 0.168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Key Significant Factors: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600" dirty="0"/>
              <a:t>Public transport again is a big factor for predicting case rates in the early stages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600" dirty="0"/>
              <a:t>Black communities saw the biggest impact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600" dirty="0"/>
              <a:t>Total Population significant again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CB0B29D2-AA36-4C44-BAC7-0688699E7E9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6"/>
          <a:stretch>
            <a:fillRect/>
          </a:stretch>
        </p:blipFill>
        <p:spPr>
          <a:xfrm>
            <a:off x="75954" y="2587398"/>
            <a:ext cx="4561514" cy="306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9797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92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118000"/>
                <a:satMod val="12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9B9C2B48-3899-4B1D-B526-C35DFD16BC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B1BCBEC-C5E7-469F-92CF-05506BB6E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A078177-9A72-44C2-BDC1-C1F346162B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D1ECADA1-6568-4D5A-A631-CFD8768936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81D3C41-CC87-4DF9-A716-CDF0E23D21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1395ACAC-577D-4FAD-955D-280C3D104A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824" cy="68580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E228037F-2EF2-4A1A-8D1D-D08F2C98AD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76" y="0"/>
            <a:ext cx="12192000" cy="685800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0AB11C2E-6CA2-4822-BF14-C1C9A6BC6C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8B3A2B2-7BBB-4E52-8C30-BE2A6F346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2" y="609600"/>
            <a:ext cx="4959094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00AB0F-3874-42EC-892B-0AE279D597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4136123" cy="108093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400" dirty="0"/>
              <a:t>Death Rates</a:t>
            </a:r>
            <a:br>
              <a:rPr lang="en-US" sz="2400" dirty="0"/>
            </a:br>
            <a:r>
              <a:rPr lang="en-US" sz="2400" dirty="0"/>
              <a:t>04/01/20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FFF756FE-278B-4106-BB2E-DB87CF02DF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1"/>
            <a:ext cx="4956048" cy="199787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744827-4110-4CF8-A6FA-ECD18DC4B8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7213" y="2755315"/>
            <a:ext cx="3043402" cy="2630804"/>
          </a:xfrm>
        </p:spPr>
        <p:txBody>
          <a:bodyPr vert="horz" lIns="91440" tIns="45720" rIns="91440" bIns="45720" rtlCol="0">
            <a:normAutofit/>
          </a:bodyPr>
          <a:lstStyle/>
          <a:p>
            <a:pPr marL="57150" indent="-285750">
              <a:buFont typeface="Wingdings" panose="05000000000000000000" pitchFamily="2" charset="2"/>
              <a:buChar char="§"/>
            </a:pPr>
            <a:r>
              <a:rPr lang="en-US" sz="1800" dirty="0"/>
              <a:t>Low Adj. R-squared at ~ 0.05</a:t>
            </a:r>
          </a:p>
          <a:p>
            <a:pPr marL="57150" indent="-285750">
              <a:buFont typeface="Wingdings" panose="05000000000000000000" pitchFamily="2" charset="2"/>
              <a:buChar char="§"/>
            </a:pPr>
            <a:r>
              <a:rPr lang="en-US" sz="1800" dirty="0"/>
              <a:t>Higher educated </a:t>
            </a:r>
          </a:p>
          <a:p>
            <a:pPr marL="57150" indent="-285750">
              <a:buFont typeface="Wingdings" panose="05000000000000000000" pitchFamily="2" charset="2"/>
              <a:buChar char="§"/>
            </a:pPr>
            <a:r>
              <a:rPr lang="en-US" sz="1800" dirty="0"/>
              <a:t>Public Transport proving to be deadly early on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9D6A950-3339-40EB-8972-64F44542D3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76090" y="642795"/>
            <a:ext cx="6272654" cy="5575126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76200" dist="63500" dir="5040000" algn="t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8B545D6-0CDA-40C7-A907-D2C253D1E9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5600887" y="955591"/>
            <a:ext cx="5613663" cy="4940024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C706FAA-672E-46AF-897B-075B5917F9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9848" y="2380029"/>
            <a:ext cx="4336032" cy="286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5799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92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118000"/>
                <a:satMod val="12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9B9C2B48-3899-4B1D-B526-C35DFD16BC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B1BCBEC-C5E7-469F-92CF-05506BB6E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A078177-9A72-44C2-BDC1-C1F346162B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D1ECADA1-6568-4D5A-A631-CFD8768936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81D3C41-CC87-4DF9-A716-CDF0E23D21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1395ACAC-577D-4FAD-955D-280C3D104A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824" cy="68580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E228037F-2EF2-4A1A-8D1D-D08F2C98AD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76" y="0"/>
            <a:ext cx="12192000" cy="685800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0AB11C2E-6CA2-4822-BF14-C1C9A6BC6C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8B3A2B2-7BBB-4E52-8C30-BE2A6F346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2" y="609600"/>
            <a:ext cx="4959094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8F3703-C0AA-4300-9CDD-79F80DF35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4136123" cy="108093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400" dirty="0"/>
              <a:t>Case Rates </a:t>
            </a:r>
            <a:br>
              <a:rPr lang="en-US" sz="2400" dirty="0"/>
            </a:br>
            <a:r>
              <a:rPr lang="en-US" sz="2400" dirty="0"/>
              <a:t>10/01/20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FFF756FE-278B-4106-BB2E-DB87CF02DF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1"/>
            <a:ext cx="4956048" cy="1997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0713F4C-EBD3-47CE-9EF7-C9C478C59C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850" y="2266234"/>
            <a:ext cx="4625723" cy="321164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296878-9743-4C8C-A309-33426DEF1C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42925" y="2587398"/>
            <a:ext cx="3793685" cy="3348790"/>
          </a:xfrm>
        </p:spPr>
        <p:txBody>
          <a:bodyPr vert="horz" lIns="91440" tIns="45720" rIns="91440" bIns="45720" rtlCol="0">
            <a:normAutofit/>
          </a:bodyPr>
          <a:lstStyle/>
          <a:p>
            <a:pPr marL="57150" indent="-285750">
              <a:buFont typeface="Wingdings" panose="05000000000000000000" pitchFamily="2" charset="2"/>
              <a:buChar char="§"/>
            </a:pPr>
            <a:r>
              <a:rPr lang="en-US" sz="1800" dirty="0"/>
              <a:t>Minority communities all significant</a:t>
            </a:r>
          </a:p>
          <a:p>
            <a:pPr marL="514350" lvl="1" indent="-285750">
              <a:buFont typeface="Wingdings" panose="05000000000000000000" pitchFamily="2" charset="2"/>
              <a:buChar char="§"/>
            </a:pPr>
            <a:r>
              <a:rPr lang="en-US" sz="1600" dirty="0"/>
              <a:t>Asian population see less </a:t>
            </a:r>
            <a:r>
              <a:rPr lang="en-US" sz="1600" dirty="0">
                <a:sym typeface="Wingdings" panose="05000000000000000000" pitchFamily="2" charset="2"/>
              </a:rPr>
              <a:t> this is a change from </a:t>
            </a:r>
            <a:r>
              <a:rPr lang="en-US" sz="1600" dirty="0"/>
              <a:t>the beginning of the pandemic</a:t>
            </a:r>
          </a:p>
          <a:p>
            <a:pPr marL="57150" indent="-285750">
              <a:buFont typeface="Wingdings" panose="05000000000000000000" pitchFamily="2" charset="2"/>
              <a:buChar char="§"/>
            </a:pPr>
            <a:r>
              <a:rPr lang="en-US" sz="1800" dirty="0"/>
              <a:t>Unemployment percentage and counties with higher air pollution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9D6A950-3339-40EB-8972-64F44542D3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76090" y="642795"/>
            <a:ext cx="6272654" cy="5575126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76200" dist="63500" dir="5040000" algn="t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34371DF-0176-43B9-B34F-85EEC7FEEC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5793950" y="955591"/>
            <a:ext cx="5227538" cy="4940024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7624687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7266D9-E13C-40B5-8A5B-1EDDED211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 of Deaths and Death Rates 10/01/20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3AFDCF8-4874-43D1-BC80-2E1D1830E42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66960" y="2187458"/>
            <a:ext cx="3496767" cy="3598863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C36469C-5CA1-4EB9-9BBE-23E0FC118E5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9254" y="5950110"/>
            <a:ext cx="3804473" cy="2417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12F03CC-1421-41FF-835D-16E314A011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3850" y="2187459"/>
            <a:ext cx="3840902" cy="35988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CFB5548-EB6B-48F3-9691-87AFA779D2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850" y="5944451"/>
            <a:ext cx="4042312" cy="24740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3BA045C-46F2-474F-9054-DEFE72397749}"/>
              </a:ext>
            </a:extLst>
          </p:cNvPr>
          <p:cNvSpPr txBox="1"/>
          <p:nvPr/>
        </p:nvSpPr>
        <p:spPr>
          <a:xfrm>
            <a:off x="366960" y="6265889"/>
            <a:ext cx="7585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# of Deaths  						Death Rates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EEF2A58-7952-4E87-BD6A-4DEFD0DEC0C4}"/>
              </a:ext>
            </a:extLst>
          </p:cNvPr>
          <p:cNvSpPr txBox="1"/>
          <p:nvPr/>
        </p:nvSpPr>
        <p:spPr>
          <a:xfrm>
            <a:off x="8066162" y="2187458"/>
            <a:ext cx="3758878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# of Deaths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600" dirty="0"/>
              <a:t>Cities with high public transport usage see increased numbers, possibly due to pandemic fatigue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600" dirty="0"/>
              <a:t>Uninsured adults see less deaths </a:t>
            </a:r>
            <a:r>
              <a:rPr lang="en-US" sz="1600" dirty="0">
                <a:sym typeface="Wingdings" panose="05000000000000000000" pitchFamily="2" charset="2"/>
              </a:rPr>
              <a:t> more cautious</a:t>
            </a:r>
            <a:endParaRPr lang="en-US" sz="16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/>
              <a:t>Death Rates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600" dirty="0"/>
              <a:t>As the pandemic rages on, the black communities still are seeing a disproportionate death rate.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600" dirty="0"/>
              <a:t>Cities with higher life expectancy see lower rates </a:t>
            </a:r>
            <a:r>
              <a:rPr lang="en-US" sz="1600" dirty="0">
                <a:sym typeface="Wingdings" panose="05000000000000000000" pitchFamily="2" charset="2"/>
              </a:rPr>
              <a:t> access to health care.</a:t>
            </a:r>
            <a:endParaRPr lang="en-US" sz="1600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15261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E64267-29D3-4965-A228-4C5A74D1F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and Case Rates 02/25/21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57A6475-64AB-48A9-AB1A-7EBED5D3093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85211" y="2052365"/>
            <a:ext cx="4453204" cy="3998535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0BB7B99-F403-4D3F-9B37-9D106C22107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927939" y="2032960"/>
            <a:ext cx="4294642" cy="401872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46099D6-FCF0-4E4C-BAC8-B933C7A67215}"/>
              </a:ext>
            </a:extLst>
          </p:cNvPr>
          <p:cNvSpPr txBox="1"/>
          <p:nvPr/>
        </p:nvSpPr>
        <p:spPr>
          <a:xfrm>
            <a:off x="9301163" y="2107406"/>
            <a:ext cx="2821781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Left Side: Cases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600" dirty="0"/>
              <a:t>Counties in states with active mask mandates saw lower number of cases!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Right Side: Case Rate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600" dirty="0"/>
              <a:t>Unemployment rate </a:t>
            </a:r>
            <a:r>
              <a:rPr lang="en-US" sz="1600" dirty="0">
                <a:sym typeface="Wingdings" panose="05000000000000000000" pitchFamily="2" charset="2"/>
              </a:rPr>
              <a:t> people staying home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600" dirty="0">
                <a:sym typeface="Wingdings" panose="05000000000000000000" pitchFamily="2" charset="2"/>
              </a:rPr>
              <a:t>Counties who voted for Trump saw a higher case rate</a:t>
            </a:r>
            <a:endParaRPr lang="en-US" sz="16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658A25A-4049-4E8A-A7C8-834ACEE768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211" y="6219831"/>
            <a:ext cx="4453204" cy="30394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B3A89A8-A13E-48E3-AEF9-3160CE71DA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7940" y="6215063"/>
            <a:ext cx="4294642" cy="308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133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92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118000"/>
                <a:satMod val="12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Picture 94">
            <a:extLst>
              <a:ext uri="{FF2B5EF4-FFF2-40B4-BE49-F238E27FC236}">
                <a16:creationId xmlns:a16="http://schemas.microsoft.com/office/drawing/2014/main" id="{CC0BEA51-7146-4F64-94FB-1A86C01948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7" name="Picture 96">
            <a:extLst>
              <a:ext uri="{FF2B5EF4-FFF2-40B4-BE49-F238E27FC236}">
                <a16:creationId xmlns:a16="http://schemas.microsoft.com/office/drawing/2014/main" id="{A9AFB6BB-0286-4B08-85A7-BF38880AC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99" name="Picture 98">
            <a:extLst>
              <a:ext uri="{FF2B5EF4-FFF2-40B4-BE49-F238E27FC236}">
                <a16:creationId xmlns:a16="http://schemas.microsoft.com/office/drawing/2014/main" id="{1F7813CA-4F2A-4F42-95A4-FE705D21F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101" name="Rectangle 100">
            <a:extLst>
              <a:ext uri="{FF2B5EF4-FFF2-40B4-BE49-F238E27FC236}">
                <a16:creationId xmlns:a16="http://schemas.microsoft.com/office/drawing/2014/main" id="{1790DECF-3ED6-48C6-B206-5898E1CE6E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9B912EAD-4C43-4B8E-8740-8CC8EBE41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4206DAA5-765D-4FC3-95F4-FD89922D8B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76" y="0"/>
            <a:ext cx="12192000" cy="6858001"/>
            <a:chOff x="-3176" y="0"/>
            <a:chExt cx="12192000" cy="6858001"/>
          </a:xfrm>
        </p:grpSpPr>
        <p:sp useBgFill="1">
          <p:nvSpPr>
            <p:cNvPr id="106" name="Rectangle 105">
              <a:extLst>
                <a:ext uri="{FF2B5EF4-FFF2-40B4-BE49-F238E27FC236}">
                  <a16:creationId xmlns:a16="http://schemas.microsoft.com/office/drawing/2014/main" id="{1DD4A181-4FCC-430E-B01E-BED2AC3C33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88824" cy="685800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7" name="Picture 106">
              <a:extLst>
                <a:ext uri="{FF2B5EF4-FFF2-40B4-BE49-F238E27FC236}">
                  <a16:creationId xmlns:a16="http://schemas.microsoft.com/office/drawing/2014/main" id="{1F915A29-3E65-42BD-B554-B5D435DB9E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176" y="0"/>
              <a:ext cx="12192000" cy="6858000"/>
            </a:xfrm>
            <a:prstGeom prst="rect">
              <a:avLst/>
            </a:prstGeom>
          </p:spPr>
        </p:pic>
      </p:grpSp>
      <p:sp>
        <p:nvSpPr>
          <p:cNvPr id="109" name="Rectangle 108">
            <a:extLst>
              <a:ext uri="{FF2B5EF4-FFF2-40B4-BE49-F238E27FC236}">
                <a16:creationId xmlns:a16="http://schemas.microsoft.com/office/drawing/2014/main" id="{7F5FE333-91C0-4CEC-9094-AC6DC4A07A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4340981"/>
            <a:ext cx="8968085" cy="1660332"/>
          </a:xfrm>
          <a:prstGeom prst="rect">
            <a:avLst/>
          </a:prstGeom>
          <a:solidFill>
            <a:schemeClr val="bg1">
              <a:lumMod val="95000"/>
              <a:lumOff val="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CCFB30-E966-44B7-8F5E-EF331F1A67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2" y="4494107"/>
            <a:ext cx="8133478" cy="9402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3400" dirty="0"/>
              <a:t># of Deaths and Death Rates 02/25/21</a:t>
            </a:r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25DABB0E-E846-4365-ADEF-800B327926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07838" y="272457"/>
            <a:ext cx="4052607" cy="3849977"/>
          </a:xfrm>
          <a:prstGeom prst="rect">
            <a:avLst/>
          </a:prstGeom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587FCD8-BC40-41FB-9960-AD286076F7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014" y="280648"/>
            <a:ext cx="3929950" cy="3851352"/>
          </a:xfrm>
          <a:prstGeom prst="rect">
            <a:avLst/>
          </a:prstGeom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</p:pic>
      <p:sp>
        <p:nvSpPr>
          <p:cNvPr id="111" name="Rectangle 110">
            <a:extLst>
              <a:ext uri="{FF2B5EF4-FFF2-40B4-BE49-F238E27FC236}">
                <a16:creationId xmlns:a16="http://schemas.microsoft.com/office/drawing/2014/main" id="{A9A0609E-1CC2-4533-8798-1EA5A8D2FF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1715" y="4340981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60164827-9BB8-4386-9605-40694A83AC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993754"/>
            <a:ext cx="8968085" cy="275942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99BCCFFF-6240-471C-BBB4-35368A551D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1715" y="5993754"/>
            <a:ext cx="3080285" cy="275942"/>
          </a:xfrm>
          <a:prstGeom prst="rect">
            <a:avLst/>
          </a:prstGeom>
          <a:blipFill>
            <a:blip r:embed="rId8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ECE2030-41CA-469A-AD30-10E2E253D40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014" y="4210248"/>
            <a:ext cx="3929950" cy="25301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CD4DE7E-7244-4ECD-9F46-67BF229E22E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07838" y="4194938"/>
            <a:ext cx="3982200" cy="29208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33770FE-BC76-4EBE-A515-B26722C7E4EF}"/>
              </a:ext>
            </a:extLst>
          </p:cNvPr>
          <p:cNvSpPr txBox="1"/>
          <p:nvPr/>
        </p:nvSpPr>
        <p:spPr>
          <a:xfrm>
            <a:off x="8344875" y="325543"/>
            <a:ext cx="3542325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Left Side: # of Deaths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600" dirty="0">
                <a:sym typeface="Wingdings" panose="05000000000000000000" pitchFamily="2" charset="2"/>
              </a:rPr>
              <a:t>Masks save lives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600" dirty="0">
                <a:sym typeface="Wingdings" panose="05000000000000000000" pitchFamily="2" charset="2"/>
              </a:rPr>
              <a:t>GOP counties post-election are significant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Right Side: Death Rates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600" dirty="0"/>
              <a:t>Black, Native American, and Latino communities see higher death rates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600" dirty="0"/>
              <a:t>Unemployment rates </a:t>
            </a:r>
            <a:r>
              <a:rPr lang="en-US" sz="1600" dirty="0">
                <a:sym typeface="Wingdings" panose="05000000000000000000" pitchFamily="2" charset="2"/>
              </a:rPr>
              <a:t> again we see people staying home lead to a lower death rate</a:t>
            </a:r>
            <a:endParaRPr lang="en-US" sz="1600" dirty="0"/>
          </a:p>
          <a:p>
            <a:r>
              <a:rPr lang="en-US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11532038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11EC7F-0CB4-483D-A9B1-2A11721EE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Identifying the Best Variables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6EAF44-6659-45F7-965B-B867818478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 dirty="0"/>
              <a:t>Using the “</a:t>
            </a:r>
            <a:r>
              <a:rPr lang="en-US" sz="1600" dirty="0" err="1"/>
              <a:t>Regsubsets</a:t>
            </a:r>
            <a:r>
              <a:rPr lang="en-US" sz="1600" dirty="0"/>
              <a:t>” function to pick out the best predictors for case rates and death rates</a:t>
            </a:r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4401906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4F0011-030D-48EE-9E98-189B3A840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400" dirty="0"/>
              <a:t>Data Collection Process and </a:t>
            </a:r>
            <a:br>
              <a:rPr lang="en-US" sz="4400" dirty="0"/>
            </a:br>
            <a:r>
              <a:rPr lang="en-US" sz="4400" dirty="0"/>
              <a:t>Research Questions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7155FD-156E-438D-8555-FCB00BA058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0321" y="4232172"/>
            <a:ext cx="10728248" cy="1797154"/>
          </a:xfrm>
        </p:spPr>
        <p:txBody>
          <a:bodyPr>
            <a:normAutofit/>
          </a:bodyPr>
          <a:lstStyle/>
          <a:p>
            <a:r>
              <a:rPr lang="en-US" sz="2400" dirty="0"/>
              <a:t>How did different parts of the U.S. react to the spread of the virus?</a:t>
            </a:r>
          </a:p>
          <a:p>
            <a:r>
              <a:rPr lang="en-US" sz="2400" dirty="0"/>
              <a:t>What are the major factors that contribute to the growth of the virus?</a:t>
            </a:r>
          </a:p>
          <a:p>
            <a:r>
              <a:rPr lang="en-US" sz="2400" dirty="0"/>
              <a:t>Can we pinpoint these factors down to the county level?</a:t>
            </a:r>
          </a:p>
          <a:p>
            <a:r>
              <a:rPr lang="en-US" sz="2400" dirty="0"/>
              <a:t>How can we use these findings to help prevent future pandemics? </a:t>
            </a:r>
          </a:p>
        </p:txBody>
      </p:sp>
    </p:spTree>
    <p:extLst>
      <p:ext uri="{BB962C8B-B14F-4D97-AF65-F5344CB8AC3E}">
        <p14:creationId xmlns:p14="http://schemas.microsoft.com/office/powerpoint/2010/main" val="2038545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3FBC88-D83E-434D-BD91-7C9D3A046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Identifying the Best Variables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8DBCC7-B942-4EB4-9915-A6A351643B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321" y="2248226"/>
            <a:ext cx="8855869" cy="124443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39C5CAC-1D64-4294-9858-93B9CBEF18F2}"/>
              </a:ext>
            </a:extLst>
          </p:cNvPr>
          <p:cNvSpPr txBox="1"/>
          <p:nvPr/>
        </p:nvSpPr>
        <p:spPr>
          <a:xfrm>
            <a:off x="680321" y="3771901"/>
            <a:ext cx="89280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The process is very similar to linear regression in R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Identify the variables you want to consider and the function will output the most important ones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/>
              <a:t>I chose </a:t>
            </a:r>
            <a:r>
              <a:rPr lang="en-US" dirty="0" err="1"/>
              <a:t>nvmax</a:t>
            </a:r>
            <a:r>
              <a:rPr lang="en-US" dirty="0"/>
              <a:t> = 5, which outputs the 5 most important variables</a:t>
            </a:r>
          </a:p>
        </p:txBody>
      </p:sp>
    </p:spTree>
    <p:extLst>
      <p:ext uri="{BB962C8B-B14F-4D97-AF65-F5344CB8AC3E}">
        <p14:creationId xmlns:p14="http://schemas.microsoft.com/office/powerpoint/2010/main" val="20368929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ED6B0-66E2-435B-B278-F7196CB2F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Identifying the Best Variables </a:t>
            </a:r>
            <a:r>
              <a:rPr lang="en-US" dirty="0">
                <a:sym typeface="Wingdings" panose="05000000000000000000" pitchFamily="2" charset="2"/>
              </a:rPr>
              <a:t> Case Rates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7ABBE0-F106-49B0-A5F3-F6E69557E5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04/01/2020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36A8E5-7811-4E8F-B6FC-AC2104CA8CF6}"/>
              </a:ext>
            </a:extLst>
          </p:cNvPr>
          <p:cNvSpPr>
            <a:spLocks noGrp="1"/>
          </p:cNvSpPr>
          <p:nvPr>
            <p:ph type="body" sz="half" idx="15"/>
          </p:nvPr>
        </p:nvSpPr>
        <p:spPr/>
        <p:txBody>
          <a:bodyPr>
            <a:normAutofit/>
          </a:bodyPr>
          <a:lstStyle/>
          <a:p>
            <a:pPr marL="342900" indent="-342900">
              <a:buAutoNum type="arabicParenR"/>
            </a:pPr>
            <a:r>
              <a:rPr lang="en-US" sz="1600" dirty="0"/>
              <a:t>Median income</a:t>
            </a:r>
          </a:p>
          <a:p>
            <a:pPr marL="342900" indent="-342900">
              <a:buAutoNum type="arabicParenR"/>
            </a:pPr>
            <a:r>
              <a:rPr lang="en-US" sz="1600" dirty="0"/>
              <a:t>Percentage of population that is Black</a:t>
            </a:r>
          </a:p>
          <a:p>
            <a:pPr marL="342900" indent="-342900">
              <a:buAutoNum type="arabicParenR"/>
            </a:pPr>
            <a:r>
              <a:rPr lang="en-US" sz="1600" dirty="0"/>
              <a:t>Public transportation usage</a:t>
            </a:r>
          </a:p>
          <a:p>
            <a:pPr marL="342900" indent="-342900">
              <a:buAutoNum type="arabicParenR"/>
            </a:pPr>
            <a:r>
              <a:rPr lang="en-US" sz="1600" dirty="0"/>
              <a:t>Obesity Rate</a:t>
            </a:r>
          </a:p>
          <a:p>
            <a:pPr marL="342900" indent="-342900">
              <a:buAutoNum type="arabicParenR"/>
            </a:pPr>
            <a:r>
              <a:rPr lang="en-US" sz="1600" dirty="0"/>
              <a:t>Education rate </a:t>
            </a:r>
            <a:r>
              <a:rPr lang="en-US" sz="1600" dirty="0">
                <a:sym typeface="Wingdings" panose="05000000000000000000" pitchFamily="2" charset="2"/>
              </a:rPr>
              <a:t> percentage of population with out a college degree</a:t>
            </a:r>
            <a:endParaRPr lang="en-US" sz="1600" dirty="0"/>
          </a:p>
          <a:p>
            <a:pPr marL="342900" indent="-342900">
              <a:buAutoNum type="arabicParenR"/>
            </a:pPr>
            <a:endParaRPr lang="en-US" sz="16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5B300C9-B707-4A89-82F9-1E557CCD42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10/01/2020	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FC5E6CD-788B-4558-847E-C0BF57BDFF66}"/>
              </a:ext>
            </a:extLst>
          </p:cNvPr>
          <p:cNvSpPr>
            <a:spLocks noGrp="1"/>
          </p:cNvSpPr>
          <p:nvPr>
            <p:ph type="body" sz="half" idx="16"/>
          </p:nvPr>
        </p:nvSpPr>
        <p:spPr/>
        <p:txBody>
          <a:bodyPr>
            <a:normAutofit lnSpcReduction="10000"/>
          </a:bodyPr>
          <a:lstStyle/>
          <a:p>
            <a:pPr marL="342900" indent="-342900">
              <a:buAutoNum type="arabicParenR"/>
            </a:pPr>
            <a:r>
              <a:rPr lang="en-US" sz="1700" dirty="0"/>
              <a:t>Percentage of population that is Black</a:t>
            </a:r>
          </a:p>
          <a:p>
            <a:pPr marL="342900" indent="-342900">
              <a:buAutoNum type="arabicParenR"/>
            </a:pPr>
            <a:r>
              <a:rPr lang="en-US" sz="1700" dirty="0"/>
              <a:t>Percentage of population age 60-64</a:t>
            </a:r>
          </a:p>
          <a:p>
            <a:pPr marL="342900" indent="-342900">
              <a:buAutoNum type="arabicParenR"/>
            </a:pPr>
            <a:r>
              <a:rPr lang="en-US" sz="1700" dirty="0"/>
              <a:t>Education rate </a:t>
            </a:r>
            <a:r>
              <a:rPr lang="en-US" sz="1700" dirty="0">
                <a:sym typeface="Wingdings" panose="05000000000000000000" pitchFamily="2" charset="2"/>
              </a:rPr>
              <a:t> percentage of population without a HS degree</a:t>
            </a:r>
            <a:endParaRPr lang="en-US" sz="1700" dirty="0"/>
          </a:p>
          <a:p>
            <a:pPr marL="342900" indent="-342900">
              <a:buAutoNum type="arabicParenR"/>
            </a:pPr>
            <a:r>
              <a:rPr lang="en-US" sz="1700" dirty="0"/>
              <a:t>Percentage of population age 55-59</a:t>
            </a:r>
          </a:p>
          <a:p>
            <a:pPr marL="342900" indent="-342900">
              <a:buAutoNum type="arabicParenR"/>
            </a:pPr>
            <a:r>
              <a:rPr lang="en-US" sz="1700" dirty="0"/>
              <a:t>Unemployment rate</a:t>
            </a:r>
          </a:p>
          <a:p>
            <a:endParaRPr lang="en-US" sz="180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DCCEBEF-9AB8-4CAF-97A9-728578D21F6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02/20/2021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684F730-B5A9-455B-8768-777175CA9587}"/>
              </a:ext>
            </a:extLst>
          </p:cNvPr>
          <p:cNvSpPr>
            <a:spLocks noGrp="1"/>
          </p:cNvSpPr>
          <p:nvPr>
            <p:ph type="body" sz="half" idx="17"/>
          </p:nvPr>
        </p:nvSpPr>
        <p:spPr/>
        <p:txBody>
          <a:bodyPr>
            <a:normAutofit fontScale="92500" lnSpcReduction="10000"/>
          </a:bodyPr>
          <a:lstStyle/>
          <a:p>
            <a:pPr marL="342900" indent="-342900">
              <a:buFont typeface="+mj-lt"/>
              <a:buAutoNum type="arabicParenR"/>
            </a:pPr>
            <a:r>
              <a:rPr lang="en-US" sz="1700" dirty="0"/>
              <a:t>Education rate </a:t>
            </a:r>
            <a:r>
              <a:rPr lang="en-US" sz="1700" dirty="0">
                <a:sym typeface="Wingdings" panose="05000000000000000000" pitchFamily="2" charset="2"/>
              </a:rPr>
              <a:t> percentage of population with higher degree (graduate) </a:t>
            </a:r>
          </a:p>
          <a:p>
            <a:pPr marL="342900" indent="-342900">
              <a:buFont typeface="+mj-lt"/>
              <a:buAutoNum type="arabicParenR"/>
            </a:pPr>
            <a:r>
              <a:rPr lang="en-US" sz="1700" dirty="0"/>
              <a:t>Percentage of population age 60-64</a:t>
            </a:r>
          </a:p>
          <a:p>
            <a:pPr marL="342900" indent="-342900">
              <a:buFont typeface="+mj-lt"/>
              <a:buAutoNum type="arabicParenR"/>
            </a:pPr>
            <a:r>
              <a:rPr lang="en-US" sz="1700" dirty="0"/>
              <a:t>Unemployment rate</a:t>
            </a:r>
          </a:p>
          <a:p>
            <a:pPr marL="342900" indent="-342900">
              <a:buFont typeface="+mj-lt"/>
              <a:buAutoNum type="arabicParenR"/>
            </a:pPr>
            <a:r>
              <a:rPr lang="en-US" sz="1700" dirty="0"/>
              <a:t>Percentage of population age 55-59</a:t>
            </a:r>
          </a:p>
          <a:p>
            <a:pPr marL="342900" indent="-342900">
              <a:buFont typeface="+mj-lt"/>
              <a:buAutoNum type="arabicParenR"/>
            </a:pPr>
            <a:r>
              <a:rPr lang="en-US" sz="1700" dirty="0"/>
              <a:t>Percentage of population that is Black</a:t>
            </a:r>
          </a:p>
          <a:p>
            <a:pPr marL="342900" indent="-342900">
              <a:buFont typeface="+mj-lt"/>
              <a:buAutoNum type="arabicParenR"/>
            </a:pPr>
            <a:endParaRPr lang="en-US" sz="1800" dirty="0"/>
          </a:p>
          <a:p>
            <a:pPr marL="342900" indent="-342900">
              <a:buFont typeface="+mj-lt"/>
              <a:buAutoNum type="arabicParenR"/>
            </a:pPr>
            <a:endParaRPr lang="en-US" sz="1800" dirty="0"/>
          </a:p>
          <a:p>
            <a:pPr marL="342900" indent="-342900">
              <a:buFont typeface="+mj-lt"/>
              <a:buAutoNum type="arabicParenR"/>
            </a:pPr>
            <a:endParaRPr lang="en-US" sz="1800" dirty="0"/>
          </a:p>
          <a:p>
            <a:pPr marL="342900" indent="-342900">
              <a:buFont typeface="+mj-lt"/>
              <a:buAutoNum type="arabicParenR"/>
            </a:pPr>
            <a:endParaRPr lang="en-US" sz="1800" dirty="0">
              <a:sym typeface="Wingdings" panose="05000000000000000000" pitchFamily="2" charset="2"/>
            </a:endParaRPr>
          </a:p>
          <a:p>
            <a:pPr marL="342900" indent="-342900">
              <a:buFont typeface="+mj-lt"/>
              <a:buAutoNum type="arabicParenR"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2152842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1175E-0698-41B1-8B4D-09B3C63AE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Identifying the Best Variables </a:t>
            </a:r>
            <a:r>
              <a:rPr lang="en-US" dirty="0">
                <a:sym typeface="Wingdings" panose="05000000000000000000" pitchFamily="2" charset="2"/>
              </a:rPr>
              <a:t> Death Rates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B58E8C-A3B3-44E2-8052-96BA7F82A8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04/01/2020	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BAAE87-706C-4019-9DA8-97F3E1D50F4C}"/>
              </a:ext>
            </a:extLst>
          </p:cNvPr>
          <p:cNvSpPr>
            <a:spLocks noGrp="1"/>
          </p:cNvSpPr>
          <p:nvPr>
            <p:ph type="body" sz="half" idx="15"/>
          </p:nvPr>
        </p:nvSpPr>
        <p:spPr/>
        <p:txBody>
          <a:bodyPr>
            <a:normAutofit/>
          </a:bodyPr>
          <a:lstStyle/>
          <a:p>
            <a:pPr marL="342900" indent="-342900">
              <a:buAutoNum type="arabicParenR"/>
            </a:pPr>
            <a:r>
              <a:rPr lang="en-US" sz="1600" dirty="0"/>
              <a:t>Percentage of the population that is Black</a:t>
            </a:r>
          </a:p>
          <a:p>
            <a:pPr marL="342900" indent="-342900">
              <a:buAutoNum type="arabicParenR"/>
            </a:pPr>
            <a:r>
              <a:rPr lang="en-US" sz="1600" dirty="0"/>
              <a:t>Percentage of the population that is Asian</a:t>
            </a:r>
          </a:p>
          <a:p>
            <a:pPr marL="342900" indent="-342900">
              <a:buFont typeface="Arial" panose="020B0604020202020204" pitchFamily="34" charset="0"/>
              <a:buAutoNum type="arabicParenR"/>
            </a:pPr>
            <a:r>
              <a:rPr lang="en-US" sz="1600" dirty="0"/>
              <a:t>Public transportation usage</a:t>
            </a:r>
          </a:p>
          <a:p>
            <a:pPr marL="342900" indent="-342900">
              <a:buFont typeface="Arial" panose="020B0604020202020204" pitchFamily="34" charset="0"/>
              <a:buAutoNum type="arabicParenR"/>
            </a:pPr>
            <a:r>
              <a:rPr lang="en-US" sz="1600" dirty="0"/>
              <a:t>Obesity Rate</a:t>
            </a:r>
          </a:p>
          <a:p>
            <a:pPr marL="342900" indent="-342900">
              <a:buFont typeface="Arial" panose="020B0604020202020204" pitchFamily="34" charset="0"/>
              <a:buAutoNum type="arabicParenR"/>
            </a:pPr>
            <a:r>
              <a:rPr lang="en-US" sz="1600" dirty="0"/>
              <a:t>Percentage of population age 45-54</a:t>
            </a:r>
          </a:p>
          <a:p>
            <a:pPr marL="342900" indent="-342900">
              <a:buFont typeface="Arial" panose="020B0604020202020204" pitchFamily="34" charset="0"/>
              <a:buAutoNum type="arabicParenR"/>
            </a:pPr>
            <a:endParaRPr lang="en-US" sz="1800" dirty="0"/>
          </a:p>
          <a:p>
            <a:pPr marL="342900" indent="-342900">
              <a:buAutoNum type="arabicParenR"/>
            </a:pPr>
            <a:endParaRPr lang="en-US" sz="18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FB2022-67FF-471C-AEC2-3F721BF0A3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10/01/2020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6DF4CC1-B2FB-40FC-9058-9318FE9A5A87}"/>
              </a:ext>
            </a:extLst>
          </p:cNvPr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3199533"/>
          </a:xfrm>
        </p:spPr>
        <p:txBody>
          <a:bodyPr>
            <a:normAutofit/>
          </a:bodyPr>
          <a:lstStyle/>
          <a:p>
            <a:pPr marL="342900" indent="-342900">
              <a:buAutoNum type="arabicParenR"/>
            </a:pPr>
            <a:r>
              <a:rPr lang="en-US" sz="1600" dirty="0"/>
              <a:t>Percentage of the population that is Black</a:t>
            </a:r>
          </a:p>
          <a:p>
            <a:pPr marL="342900" indent="-342900">
              <a:buFont typeface="Arial" panose="020B0604020202020204" pitchFamily="34" charset="0"/>
              <a:buAutoNum type="arabicParenR"/>
            </a:pPr>
            <a:r>
              <a:rPr lang="en-US" sz="1600" dirty="0"/>
              <a:t>Percentage of the population that is Latino</a:t>
            </a:r>
          </a:p>
          <a:p>
            <a:pPr marL="342900" indent="-342900">
              <a:buFont typeface="Arial" panose="020B0604020202020204" pitchFamily="34" charset="0"/>
              <a:buAutoNum type="arabicParenR"/>
            </a:pPr>
            <a:r>
              <a:rPr lang="en-US" sz="1600" dirty="0"/>
              <a:t>Education rate </a:t>
            </a:r>
            <a:r>
              <a:rPr lang="en-US" sz="1600" dirty="0">
                <a:sym typeface="Wingdings" panose="05000000000000000000" pitchFamily="2" charset="2"/>
              </a:rPr>
              <a:t> percentage of population without a college degree</a:t>
            </a:r>
            <a:endParaRPr lang="en-US" sz="1600" dirty="0"/>
          </a:p>
          <a:p>
            <a:pPr marL="342900" indent="-342900">
              <a:buFont typeface="Arial" panose="020B0604020202020204" pitchFamily="34" charset="0"/>
              <a:buAutoNum type="arabicParenR"/>
            </a:pPr>
            <a:r>
              <a:rPr lang="en-US" sz="1600" dirty="0"/>
              <a:t>Percentage of population age 65+</a:t>
            </a:r>
          </a:p>
          <a:p>
            <a:pPr marL="342900" indent="-342900">
              <a:buFont typeface="Arial" panose="020B0604020202020204" pitchFamily="34" charset="0"/>
              <a:buAutoNum type="arabicParenR"/>
            </a:pPr>
            <a:r>
              <a:rPr lang="en-US" sz="1600" dirty="0"/>
              <a:t>Percentage of population under 18</a:t>
            </a:r>
          </a:p>
          <a:p>
            <a:pPr marL="342900" indent="-342900">
              <a:buFont typeface="Arial" panose="020B0604020202020204" pitchFamily="34" charset="0"/>
              <a:buAutoNum type="arabicParenR"/>
            </a:pPr>
            <a:endParaRPr lang="en-US" sz="1800" dirty="0"/>
          </a:p>
          <a:p>
            <a:pPr marL="342900" indent="-342900">
              <a:buFont typeface="Arial" panose="020B0604020202020204" pitchFamily="34" charset="0"/>
              <a:buAutoNum type="arabicParenR"/>
            </a:pPr>
            <a:endParaRPr lang="en-US" sz="1800" dirty="0"/>
          </a:p>
          <a:p>
            <a:pPr marL="342900" indent="-342900">
              <a:buAutoNum type="arabicParenR"/>
            </a:pPr>
            <a:endParaRPr lang="en-US" sz="1800" dirty="0"/>
          </a:p>
          <a:p>
            <a:endParaRPr lang="en-US" sz="180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C26AA17-62EE-4C70-A03A-E6AF470B45F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02/20/2021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888616C-4FD8-4D8F-8425-E5916CB9BF0F}"/>
              </a:ext>
            </a:extLst>
          </p:cNvPr>
          <p:cNvSpPr>
            <a:spLocks noGrp="1"/>
          </p:cNvSpPr>
          <p:nvPr>
            <p:ph type="body" sz="half" idx="17"/>
          </p:nvPr>
        </p:nvSpPr>
        <p:spPr/>
        <p:txBody>
          <a:bodyPr>
            <a:normAutofit fontScale="85000" lnSpcReduction="20000"/>
          </a:bodyPr>
          <a:lstStyle/>
          <a:p>
            <a:pPr marL="342900" indent="-342900">
              <a:buAutoNum type="arabicParenR"/>
            </a:pPr>
            <a:r>
              <a:rPr lang="en-US" sz="1900" dirty="0"/>
              <a:t>Education rate </a:t>
            </a:r>
            <a:r>
              <a:rPr lang="en-US" sz="1900" dirty="0">
                <a:sym typeface="Wingdings" panose="05000000000000000000" pitchFamily="2" charset="2"/>
              </a:rPr>
              <a:t> percentage of population with higher degree (graduate) </a:t>
            </a:r>
          </a:p>
          <a:p>
            <a:pPr marL="342900" indent="-342900">
              <a:buFont typeface="Arial" panose="020B0604020202020204" pitchFamily="34" charset="0"/>
              <a:buAutoNum type="arabicParenR"/>
            </a:pPr>
            <a:r>
              <a:rPr lang="en-US" sz="1900" dirty="0"/>
              <a:t>Percentage of the population that is Black</a:t>
            </a:r>
          </a:p>
          <a:p>
            <a:pPr marL="342900" indent="-342900">
              <a:buFont typeface="Arial" panose="020B0604020202020204" pitchFamily="34" charset="0"/>
              <a:buAutoNum type="arabicParenR"/>
            </a:pPr>
            <a:r>
              <a:rPr lang="en-US" sz="1900" dirty="0"/>
              <a:t>Percentage of population age 65+</a:t>
            </a:r>
          </a:p>
          <a:p>
            <a:pPr marL="342900" indent="-342900">
              <a:buFont typeface="Arial" panose="020B0604020202020204" pitchFamily="34" charset="0"/>
              <a:buAutoNum type="arabicParenR"/>
            </a:pPr>
            <a:r>
              <a:rPr lang="en-US" sz="1900" dirty="0"/>
              <a:t>Percentage of population under 18</a:t>
            </a:r>
          </a:p>
          <a:p>
            <a:pPr marL="342900" indent="-342900">
              <a:buFont typeface="Arial" panose="020B0604020202020204" pitchFamily="34" charset="0"/>
              <a:buAutoNum type="arabicParenR"/>
            </a:pPr>
            <a:r>
              <a:rPr lang="en-US" sz="1900" dirty="0"/>
              <a:t>Education rate </a:t>
            </a:r>
            <a:r>
              <a:rPr lang="en-US" sz="1900" dirty="0">
                <a:sym typeface="Wingdings" panose="05000000000000000000" pitchFamily="2" charset="2"/>
              </a:rPr>
              <a:t> percentage of population without a college degree</a:t>
            </a:r>
            <a:endParaRPr lang="en-US" sz="1900" dirty="0"/>
          </a:p>
          <a:p>
            <a:pPr marL="342900" indent="-342900">
              <a:buAutoNum type="arabicParenR"/>
            </a:pPr>
            <a:endParaRPr lang="en-US" sz="1800" dirty="0">
              <a:sym typeface="Wingdings" panose="05000000000000000000" pitchFamily="2" charset="2"/>
            </a:endParaRP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3389028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685F32-4413-42BD-B66D-FAC7CE5E9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Geographical Visualizations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F2BCD8-99D8-47BE-A30F-7AAF13BB78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Seeing the spread</a:t>
            </a:r>
          </a:p>
        </p:txBody>
      </p:sp>
    </p:spTree>
    <p:extLst>
      <p:ext uri="{BB962C8B-B14F-4D97-AF65-F5344CB8AC3E}">
        <p14:creationId xmlns:p14="http://schemas.microsoft.com/office/powerpoint/2010/main" val="27475846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58B5A8E-B108-44F5-878F-2252FCC377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89" y="187157"/>
            <a:ext cx="9765506" cy="515440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A75A29D-7A80-4331-B2BE-6045F25733B4}"/>
              </a:ext>
            </a:extLst>
          </p:cNvPr>
          <p:cNvSpPr txBox="1"/>
          <p:nvPr/>
        </p:nvSpPr>
        <p:spPr>
          <a:xfrm>
            <a:off x="250031" y="5464969"/>
            <a:ext cx="34932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Case Totals as of 04/01/2020</a:t>
            </a:r>
          </a:p>
          <a:p>
            <a:pPr lvl="2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51527C-C982-4693-9676-12122E8C978D}"/>
              </a:ext>
            </a:extLst>
          </p:cNvPr>
          <p:cNvSpPr txBox="1"/>
          <p:nvPr/>
        </p:nvSpPr>
        <p:spPr>
          <a:xfrm>
            <a:off x="10001250" y="2078831"/>
            <a:ext cx="204787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Color Scale:</a:t>
            </a:r>
          </a:p>
          <a:p>
            <a:endParaRPr lang="en-US" dirty="0"/>
          </a:p>
          <a:p>
            <a:r>
              <a:rPr lang="en-US" dirty="0"/>
              <a:t>Blue: </a:t>
            </a:r>
          </a:p>
          <a:p>
            <a:r>
              <a:rPr lang="en-US" dirty="0"/>
              <a:t>0-100 </a:t>
            </a:r>
          </a:p>
          <a:p>
            <a:endParaRPr lang="en-US" dirty="0"/>
          </a:p>
          <a:p>
            <a:r>
              <a:rPr lang="en-US" dirty="0"/>
              <a:t>Light Red:</a:t>
            </a:r>
          </a:p>
          <a:p>
            <a:r>
              <a:rPr lang="en-US" dirty="0"/>
              <a:t>100-1000 </a:t>
            </a:r>
          </a:p>
          <a:p>
            <a:endParaRPr lang="en-US" dirty="0"/>
          </a:p>
          <a:p>
            <a:r>
              <a:rPr lang="en-US" dirty="0"/>
              <a:t>Dark Red:</a:t>
            </a:r>
          </a:p>
          <a:p>
            <a:r>
              <a:rPr lang="en-US" dirty="0"/>
              <a:t>1000+ </a:t>
            </a: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B7EA50-1B94-409D-8BD5-E37B0070309D}"/>
              </a:ext>
            </a:extLst>
          </p:cNvPr>
          <p:cNvSpPr txBox="1"/>
          <p:nvPr/>
        </p:nvSpPr>
        <p:spPr>
          <a:xfrm>
            <a:off x="4257675" y="5464969"/>
            <a:ext cx="76842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Highly populated and costal areas hit the hardest </a:t>
            </a:r>
            <a:r>
              <a:rPr lang="en-US" dirty="0">
                <a:sym typeface="Wingdings" panose="05000000000000000000" pitchFamily="2" charset="2"/>
              </a:rPr>
              <a:t> places like LA, New York and Miami 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Midwest not seeing the effects just yet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3237B71-3223-4242-8890-F75999CBF6A8}"/>
              </a:ext>
            </a:extLst>
          </p:cNvPr>
          <p:cNvCxnSpPr/>
          <p:nvPr/>
        </p:nvCxnSpPr>
        <p:spPr>
          <a:xfrm flipV="1">
            <a:off x="1121569" y="3571875"/>
            <a:ext cx="514350" cy="657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84DF727-6648-4D01-8CF3-E972DD30FA41}"/>
              </a:ext>
            </a:extLst>
          </p:cNvPr>
          <p:cNvSpPr txBox="1"/>
          <p:nvPr/>
        </p:nvSpPr>
        <p:spPr>
          <a:xfrm>
            <a:off x="814388" y="4224842"/>
            <a:ext cx="8215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Los Angeles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7916657-D02A-4C06-A3ED-D7EAA97F9EC5}"/>
              </a:ext>
            </a:extLst>
          </p:cNvPr>
          <p:cNvCxnSpPr/>
          <p:nvPr/>
        </p:nvCxnSpPr>
        <p:spPr>
          <a:xfrm flipH="1" flipV="1">
            <a:off x="8643938" y="2269833"/>
            <a:ext cx="250031" cy="3376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7B477D7-673A-49A2-B4CC-29BA52F3E4FA}"/>
              </a:ext>
            </a:extLst>
          </p:cNvPr>
          <p:cNvSpPr txBox="1"/>
          <p:nvPr/>
        </p:nvSpPr>
        <p:spPr>
          <a:xfrm>
            <a:off x="8643938" y="2657475"/>
            <a:ext cx="81438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</a:rPr>
              <a:t>New York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3B980E1-E09A-4407-ADDB-70CC0E70E1C4}"/>
              </a:ext>
            </a:extLst>
          </p:cNvPr>
          <p:cNvCxnSpPr/>
          <p:nvPr/>
        </p:nvCxnSpPr>
        <p:spPr>
          <a:xfrm flipH="1">
            <a:off x="7550944" y="4757738"/>
            <a:ext cx="578644" cy="3429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F67F72B-1496-4902-86D6-3AD8FDF59C7B}"/>
              </a:ext>
            </a:extLst>
          </p:cNvPr>
          <p:cNvSpPr txBox="1"/>
          <p:nvPr/>
        </p:nvSpPr>
        <p:spPr>
          <a:xfrm>
            <a:off x="8090298" y="4624952"/>
            <a:ext cx="9429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Miami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D40ED85-86C7-406B-8486-6CDB7DEE4F9F}"/>
              </a:ext>
            </a:extLst>
          </p:cNvPr>
          <p:cNvSpPr txBox="1"/>
          <p:nvPr/>
        </p:nvSpPr>
        <p:spPr>
          <a:xfrm>
            <a:off x="10033397" y="100369"/>
            <a:ext cx="198358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*Made in Tableau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73002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0D18CDE-BC91-46F0-8BA9-516D6EC5CB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64" y="142876"/>
            <a:ext cx="9713844" cy="527923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3F9D536-CDF7-44F2-9D29-C3E86B04F92B}"/>
              </a:ext>
            </a:extLst>
          </p:cNvPr>
          <p:cNvSpPr txBox="1"/>
          <p:nvPr/>
        </p:nvSpPr>
        <p:spPr>
          <a:xfrm>
            <a:off x="292895" y="5522120"/>
            <a:ext cx="7058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Case Totals as of 02/20/2021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92DFFB-4C4F-48C3-9076-90CE8635940E}"/>
              </a:ext>
            </a:extLst>
          </p:cNvPr>
          <p:cNvSpPr txBox="1"/>
          <p:nvPr/>
        </p:nvSpPr>
        <p:spPr>
          <a:xfrm>
            <a:off x="9958388" y="1982690"/>
            <a:ext cx="213598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Color Scale: </a:t>
            </a:r>
          </a:p>
          <a:p>
            <a:endParaRPr lang="en-US" dirty="0"/>
          </a:p>
          <a:p>
            <a:r>
              <a:rPr lang="en-US" dirty="0"/>
              <a:t>Dark Blue:</a:t>
            </a:r>
          </a:p>
          <a:p>
            <a:r>
              <a:rPr lang="en-US" sz="1600" dirty="0"/>
              <a:t>0-1,000</a:t>
            </a:r>
          </a:p>
          <a:p>
            <a:endParaRPr lang="en-US" dirty="0"/>
          </a:p>
          <a:p>
            <a:r>
              <a:rPr lang="en-US" dirty="0"/>
              <a:t>Light Blue:</a:t>
            </a:r>
          </a:p>
          <a:p>
            <a:r>
              <a:rPr lang="en-US" sz="1600" dirty="0"/>
              <a:t>1,000-7,500</a:t>
            </a:r>
          </a:p>
          <a:p>
            <a:endParaRPr lang="en-US" dirty="0"/>
          </a:p>
          <a:p>
            <a:r>
              <a:rPr lang="en-US" dirty="0"/>
              <a:t>Light Red-Orange:</a:t>
            </a:r>
          </a:p>
          <a:p>
            <a:r>
              <a:rPr lang="en-US" sz="1600" dirty="0"/>
              <a:t>7,500-20,000</a:t>
            </a:r>
          </a:p>
          <a:p>
            <a:endParaRPr lang="en-US" sz="1600" dirty="0"/>
          </a:p>
          <a:p>
            <a:r>
              <a:rPr lang="en-US" dirty="0"/>
              <a:t>Red:</a:t>
            </a:r>
          </a:p>
          <a:p>
            <a:r>
              <a:rPr lang="en-US" sz="1600" dirty="0"/>
              <a:t>20,000+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BCFA2C-D88D-4664-899E-55605D244164}"/>
              </a:ext>
            </a:extLst>
          </p:cNvPr>
          <p:cNvSpPr txBox="1"/>
          <p:nvPr/>
        </p:nvSpPr>
        <p:spPr>
          <a:xfrm>
            <a:off x="4186238" y="5522120"/>
            <a:ext cx="57721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Every corner of the US has now seen a significant spike in cases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No longer isolated to costal areas and major cities, although they are seeing the worst of it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33B3D2-324E-46F3-9EA9-7B611BB0D6E3}"/>
              </a:ext>
            </a:extLst>
          </p:cNvPr>
          <p:cNvSpPr txBox="1"/>
          <p:nvPr/>
        </p:nvSpPr>
        <p:spPr>
          <a:xfrm>
            <a:off x="9958388" y="142876"/>
            <a:ext cx="202644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/>
              <a:t>* Made in Tableau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536320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9F59E0-6170-46B2-9F93-A6843ED4B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4A1A1E-52F2-4E60-84AB-37F44AB9DF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As the pandemic evolved, we saw different factors influence it at different times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700" dirty="0"/>
              <a:t>Counties with higher population, predictably, saw more cases, but the counties with higher infection rates were smaller, more rural counties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Some of the major factors include: racial demographics, access to quality health care, income, public transportation usage, MASKS, social isolation, and more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Some of these factors can, in fact, be pinpointed down to the county level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What can we do to crush the current pandemic and prevent future ones? </a:t>
            </a:r>
            <a:r>
              <a:rPr lang="en-US" dirty="0">
                <a:sym typeface="Wingdings" panose="05000000000000000000" pitchFamily="2" charset="2"/>
              </a:rPr>
              <a:t> Invest in minority communities, provide easier and safer access to health care, improve health education, and once again… masking and social distancing</a:t>
            </a: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836255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812A0-F46C-47EC-9F84-3F7F8E207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69D01E-0CE3-42B1-96E2-BCC766895E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/>
              <a:t>Thanks for watching!</a:t>
            </a:r>
          </a:p>
          <a:p>
            <a:pPr marL="0" indent="0">
              <a:buNone/>
            </a:pPr>
            <a:r>
              <a:rPr lang="en-US" sz="3600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55157462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BDDA7-1F8F-4E2B-97B9-9C127246BC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EFF70B2-667B-49F8-8541-16D1C0090605}"/>
              </a:ext>
            </a:extLst>
          </p:cNvPr>
          <p:cNvSpPr txBox="1"/>
          <p:nvPr/>
        </p:nvSpPr>
        <p:spPr>
          <a:xfrm>
            <a:off x="680321" y="2328863"/>
            <a:ext cx="1077111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200" dirty="0">
                <a:hlinkClick r:id="rId2"/>
              </a:rPr>
              <a:t>https://usafacts.org/visualizations/coronavirus-covid-19-spread-map/</a:t>
            </a:r>
            <a:endParaRPr lang="en-US" sz="1200" dirty="0"/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200" dirty="0">
                <a:hlinkClick r:id="rId3"/>
              </a:rPr>
              <a:t>https://opportunityinsights.org/data/</a:t>
            </a:r>
            <a:endParaRPr lang="en-US" sz="1200" dirty="0"/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200" dirty="0"/>
              <a:t>U.S. Census Bureau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200" dirty="0"/>
              <a:t>American Community 5-Year Survey, 2019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200" dirty="0">
                <a:hlinkClick r:id="rId4"/>
              </a:rPr>
              <a:t>https://data.census.gov/cedsci/</a:t>
            </a:r>
            <a:endParaRPr lang="en-US" sz="1200" dirty="0"/>
          </a:p>
          <a:p>
            <a:endParaRPr lang="en-US" sz="1200" dirty="0"/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200" dirty="0"/>
              <a:t>Graphs/tables/maps </a:t>
            </a:r>
            <a:r>
              <a:rPr lang="en-US" sz="1200" dirty="0">
                <a:sym typeface="Wingdings" panose="05000000000000000000" pitchFamily="2" charset="2"/>
              </a:rPr>
              <a:t> made either in R or Tableau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200" dirty="0">
                <a:sym typeface="Wingdings" panose="05000000000000000000" pitchFamily="2" charset="2"/>
              </a:rPr>
              <a:t>Other pictures sourced from clip art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903952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ABA0DE-6689-451D-8C6D-2C3C7CF960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Collection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33B3BE-7AC3-4403-A79D-61667D23E2C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COVID Data: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USAFacts.org COVID tracker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An excellent source for data down to the county level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Data collected is up to Feb. 20, 2021, but the sites are updated daily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670FED-93C1-4B43-8110-FB7104E6E40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Explanatory Variables: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American Community 5-year Survey for 2019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U.S. Census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National Bureau of Economic Research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Paper published June 2020, about a study of COVID factors on the county level</a:t>
            </a:r>
          </a:p>
        </p:txBody>
      </p:sp>
    </p:spTree>
    <p:extLst>
      <p:ext uri="{BB962C8B-B14F-4D97-AF65-F5344CB8AC3E}">
        <p14:creationId xmlns:p14="http://schemas.microsoft.com/office/powerpoint/2010/main" val="31527320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92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118000"/>
                <a:satMod val="12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9B9C2B48-3899-4B1D-B526-C35DFD16BC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B1BCBEC-C5E7-469F-92CF-05506BB6E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A078177-9A72-44C2-BDC1-C1F346162B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D1ECADA1-6568-4D5A-A631-CFD8768936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81D3C41-CC87-4DF9-A716-CDF0E23D21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8DCA3673-CDE4-40C5-9FA8-F89874CFBA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824" cy="68580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95756E8F-499C-4533-BBE8-309C3E8D9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76" y="0"/>
            <a:ext cx="12192000" cy="685800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0FFFD040-32A9-4D2B-86CA-599D030A41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63205CA-B7FF-4C25-A4C8-3BBBCE19D9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2" y="609600"/>
            <a:ext cx="4959094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1AFE33-FC51-4B5F-A4B5-52FCBD7806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4136123" cy="108093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400" dirty="0"/>
              <a:t>Data Collection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306E3F32-3C1A-4B6E-AF26-8A15A78856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1"/>
            <a:ext cx="4956048" cy="199787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CF70FF-5787-44E2-A08D-C704248FBA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0321" y="2336873"/>
            <a:ext cx="3656289" cy="3599316"/>
          </a:xfrm>
        </p:spPr>
        <p:txBody>
          <a:bodyPr vert="horz" lIns="91440" tIns="45720" rIns="91440" bIns="45720" rtlCol="0">
            <a:normAutofit/>
          </a:bodyPr>
          <a:lstStyle/>
          <a:p>
            <a:pPr marL="342900" indent="-285750">
              <a:buFont typeface="Wingdings" panose="05000000000000000000" pitchFamily="2" charset="2"/>
              <a:buChar char="§"/>
            </a:pPr>
            <a:r>
              <a:rPr lang="en-US" sz="1800" dirty="0">
                <a:sym typeface="Wingdings" panose="05000000000000000000" pitchFamily="2" charset="2"/>
              </a:rPr>
              <a:t>When sourcing data from many different sources, it isn’t always clean</a:t>
            </a:r>
          </a:p>
          <a:p>
            <a:pPr marL="800100" lvl="1" indent="-285750">
              <a:buFont typeface="Wingdings" panose="05000000000000000000" pitchFamily="2" charset="2"/>
              <a:buChar char="§"/>
            </a:pPr>
            <a:r>
              <a:rPr lang="en-US" sz="1600" dirty="0">
                <a:sym typeface="Wingdings" panose="05000000000000000000" pitchFamily="2" charset="2"/>
              </a:rPr>
              <a:t>Missing values were imputed with the mean if less than 30</a:t>
            </a:r>
          </a:p>
          <a:p>
            <a:pPr marL="342900" indent="-285750">
              <a:buFont typeface="Wingdings" panose="05000000000000000000" pitchFamily="2" charset="2"/>
              <a:buChar char="§"/>
            </a:pPr>
            <a:r>
              <a:rPr lang="en-US" sz="1800" dirty="0">
                <a:sym typeface="Wingdings" panose="05000000000000000000" pitchFamily="2" charset="2"/>
              </a:rPr>
              <a:t>Large percentage of the project was spent sourcing and cleaning data</a:t>
            </a:r>
          </a:p>
          <a:p>
            <a:pPr marL="342900" indent="-285750">
              <a:buFont typeface="Wingdings" panose="05000000000000000000" pitchFamily="2" charset="2"/>
              <a:buChar char="§"/>
            </a:pPr>
            <a:r>
              <a:rPr lang="en-US" sz="1800" dirty="0"/>
              <a:t>For consistency, I converted variables to percentages of county population</a:t>
            </a:r>
          </a:p>
        </p:txBody>
      </p:sp>
      <p:pic>
        <p:nvPicPr>
          <p:cNvPr id="6" name="Content Placeholder 5" descr="Table&#10;&#10;Description automatically generated">
            <a:extLst>
              <a:ext uri="{FF2B5EF4-FFF2-40B4-BE49-F238E27FC236}">
                <a16:creationId xmlns:a16="http://schemas.microsoft.com/office/drawing/2014/main" id="{5E1F9B55-7F94-4DFD-8C6B-52328477A2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5276090" y="2170028"/>
            <a:ext cx="6269479" cy="3066341"/>
          </a:xfrm>
          <a:prstGeom prst="rect">
            <a:avLst/>
          </a:prstGeom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324379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92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118000"/>
                <a:satMod val="12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9B9C2B48-3899-4B1D-B526-C35DFD16BC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B1BCBEC-C5E7-469F-92CF-05506BB6E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A078177-9A72-44C2-BDC1-C1F346162B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D1ECADA1-6568-4D5A-A631-CFD8768936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81D3C41-CC87-4DF9-A716-CDF0E23D21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8DCA3673-CDE4-40C5-9FA8-F89874CFBA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824" cy="68580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95756E8F-499C-4533-BBE8-309C3E8D9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76" y="0"/>
            <a:ext cx="12192000" cy="685800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0FFFD040-32A9-4D2B-86CA-599D030A41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63205CA-B7FF-4C25-A4C8-3BBBCE19D9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2" y="609600"/>
            <a:ext cx="4959094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42553C-2C7F-4522-B73F-51D952C4D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4136123" cy="108093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400"/>
              <a:t>Data Collection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306E3F32-3C1A-4B6E-AF26-8A15A78856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1"/>
            <a:ext cx="4956048" cy="199787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B94B34-F955-4831-A7BA-A65C63F2C6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0321" y="2336873"/>
            <a:ext cx="3656289" cy="3599316"/>
          </a:xfrm>
        </p:spPr>
        <p:txBody>
          <a:bodyPr vert="horz" lIns="91440" tIns="45720" rIns="91440" bIns="45720" rtlCol="0">
            <a:normAutofit/>
          </a:bodyPr>
          <a:lstStyle/>
          <a:p>
            <a:pPr marL="114300" indent="-342900">
              <a:buFont typeface="Wingdings" panose="05000000000000000000" pitchFamily="2" charset="2"/>
              <a:buChar char="§"/>
            </a:pPr>
            <a:r>
              <a:rPr lang="en-US" sz="2000" dirty="0"/>
              <a:t>I specifically leaned heavily on the ACS and Census to gather a lot of the explanatory variables </a:t>
            </a:r>
          </a:p>
          <a:p>
            <a:pPr marL="114300" indent="-342900">
              <a:buFont typeface="Wingdings" panose="05000000000000000000" pitchFamily="2" charset="2"/>
              <a:buChar char="§"/>
            </a:pPr>
            <a:r>
              <a:rPr lang="en-US" sz="2000" dirty="0"/>
              <a:t>The “</a:t>
            </a:r>
            <a:r>
              <a:rPr lang="en-US" sz="2000" dirty="0" err="1"/>
              <a:t>tidycensus</a:t>
            </a:r>
            <a:r>
              <a:rPr lang="en-US" sz="2000" dirty="0"/>
              <a:t>” library from the script: D04e_census.R that we used from class was incredibly helpful to source a wide range of variables</a:t>
            </a:r>
          </a:p>
        </p:txBody>
      </p:sp>
      <p:pic>
        <p:nvPicPr>
          <p:cNvPr id="6" name="Content Placeholder 5" descr="Text, letter&#10;&#10;Description automatically generated">
            <a:extLst>
              <a:ext uri="{FF2B5EF4-FFF2-40B4-BE49-F238E27FC236}">
                <a16:creationId xmlns:a16="http://schemas.microsoft.com/office/drawing/2014/main" id="{F3B7CA2F-F43D-4B94-A8E9-574F5A549A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5276090" y="2041877"/>
            <a:ext cx="6269479" cy="2774245"/>
          </a:xfrm>
          <a:prstGeom prst="rect">
            <a:avLst/>
          </a:prstGeom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487580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BCC19-E530-4DDA-8B4C-25494577B4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 Breakdown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80A57A1-4A05-4E7F-A26D-C9ADE40742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0163" y="2681284"/>
            <a:ext cx="10691674" cy="346710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262A1FE-2091-473F-87C8-2FAB9470FBE8}"/>
              </a:ext>
            </a:extLst>
          </p:cNvPr>
          <p:cNvSpPr txBox="1"/>
          <p:nvPr/>
        </p:nvSpPr>
        <p:spPr>
          <a:xfrm>
            <a:off x="1007269" y="6293644"/>
            <a:ext cx="90939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Any more suggestions? </a:t>
            </a:r>
          </a:p>
        </p:txBody>
      </p:sp>
    </p:spTree>
    <p:extLst>
      <p:ext uri="{BB962C8B-B14F-4D97-AF65-F5344CB8AC3E}">
        <p14:creationId xmlns:p14="http://schemas.microsoft.com/office/powerpoint/2010/main" val="20959713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604665-70A7-444F-9F61-50237EAA4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 Dates of Note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9BE00A-3F89-4051-A14A-1857E3B254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April 01, 2020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7B22AB-F9FD-4279-8508-4739806E2B06}"/>
              </a:ext>
            </a:extLst>
          </p:cNvPr>
          <p:cNvSpPr>
            <a:spLocks noGrp="1"/>
          </p:cNvSpPr>
          <p:nvPr>
            <p:ph type="body" sz="half" idx="15"/>
          </p:nvPr>
        </p:nvSpPr>
        <p:spPr/>
        <p:txBody>
          <a:bodyPr>
            <a:norm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800" dirty="0"/>
              <a:t>Early pandemic, but still enough time has passed to collect valuable data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800" dirty="0"/>
              <a:t>Used to see how the virus impacted the starting points in the country</a:t>
            </a:r>
          </a:p>
          <a:p>
            <a:endParaRPr lang="en-US" sz="16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C2A0CEC-8C98-44B0-B643-413E5E3A06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October 01, 2020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F025B3D-B4F6-431C-9739-6CEF81143DBA}"/>
              </a:ext>
            </a:extLst>
          </p:cNvPr>
          <p:cNvSpPr>
            <a:spLocks noGrp="1"/>
          </p:cNvSpPr>
          <p:nvPr>
            <p:ph type="body" sz="half" idx="16"/>
          </p:nvPr>
        </p:nvSpPr>
        <p:spPr/>
        <p:txBody>
          <a:bodyPr>
            <a:norm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800" dirty="0"/>
              <a:t>Well into the pandemic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600" dirty="0"/>
              <a:t>Lockdown/quarantine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800" dirty="0"/>
              <a:t>The summer season provides a lot of insight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800" dirty="0"/>
              <a:t>Masking and social distance guidelines have been implemented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A6058DC-B1C6-4E40-923C-C522D10F9A8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February 20, 2021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BBD5AEA-AF15-41A2-A872-A4634D1AE66D}"/>
              </a:ext>
            </a:extLst>
          </p:cNvPr>
          <p:cNvSpPr>
            <a:spLocks noGrp="1"/>
          </p:cNvSpPr>
          <p:nvPr>
            <p:ph type="body" sz="half" idx="17"/>
          </p:nvPr>
        </p:nvSpPr>
        <p:spPr/>
        <p:txBody>
          <a:bodyPr>
            <a:norm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800" dirty="0"/>
              <a:t>Nearly a year into the pandemic </a:t>
            </a:r>
            <a:r>
              <a:rPr lang="en-US" sz="1800" dirty="0">
                <a:sym typeface="Wingdings" panose="05000000000000000000" pitchFamily="2" charset="2"/>
              </a:rPr>
              <a:t> a lot of data has been collected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800" dirty="0">
                <a:sym typeface="Wingdings" panose="05000000000000000000" pitchFamily="2" charset="2"/>
              </a:rPr>
              <a:t>Major holidays have passed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800" dirty="0">
                <a:sym typeface="Wingdings" panose="05000000000000000000" pitchFamily="2" charset="2"/>
              </a:rPr>
              <a:t>Vaccination roll out in full swing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600" dirty="0">
                <a:sym typeface="Wingdings" panose="05000000000000000000" pitchFamily="2" charset="2"/>
              </a:rPr>
              <a:t>How does this effect senior citizens?</a:t>
            </a:r>
            <a:endParaRPr lang="en-US" sz="1600" dirty="0"/>
          </a:p>
        </p:txBody>
      </p:sp>
      <p:pic>
        <p:nvPicPr>
          <p:cNvPr id="1028" name="Picture 4" descr="Free Calendar Clipart Transparent, Download Free Clip Art, Free Clip Art on  Clipart Library">
            <a:extLst>
              <a:ext uri="{FF2B5EF4-FFF2-40B4-BE49-F238E27FC236}">
                <a16:creationId xmlns:a16="http://schemas.microsoft.com/office/drawing/2014/main" id="{61C43916-FAC2-463A-B611-DC56531B7C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8887" y="296141"/>
            <a:ext cx="1985963" cy="198596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87724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78B0B-F441-4524-BCCF-C829D844867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Exploratory Data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C15364-BB45-4B9D-A819-47C59A37D7A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060224"/>
      </p:ext>
    </p:extLst>
  </p:cSld>
  <p:clrMapOvr>
    <a:masterClrMapping/>
  </p:clrMapOvr>
</p:sld>
</file>

<file path=ppt/theme/theme1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1F8094"/>
      </a:dk2>
      <a:lt2>
        <a:srgbClr val="E7E6E6"/>
      </a:lt2>
      <a:accent1>
        <a:srgbClr val="39CDE7"/>
      </a:accent1>
      <a:accent2>
        <a:srgbClr val="60DE72"/>
      </a:accent2>
      <a:accent3>
        <a:srgbClr val="DDCC64"/>
      </a:accent3>
      <a:accent4>
        <a:srgbClr val="F49D50"/>
      </a:accent4>
      <a:accent5>
        <a:srgbClr val="E44951"/>
      </a:accent5>
      <a:accent6>
        <a:srgbClr val="D666F9"/>
      </a:accent6>
      <a:hlink>
        <a:srgbClr val="4BF7ED"/>
      </a:hlink>
      <a:folHlink>
        <a:srgbClr val="95E9F4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92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118000"/>
                <a:satMod val="12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7DC10E3-4FF5-456B-A359-A0F378C1E5F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1412</TotalTime>
  <Words>1608</Words>
  <Application>Microsoft Office PowerPoint</Application>
  <PresentationFormat>Widescreen</PresentationFormat>
  <Paragraphs>235</Paragraphs>
  <Slides>38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2" baseType="lpstr">
      <vt:lpstr>Arial</vt:lpstr>
      <vt:lpstr>Trebuchet MS</vt:lpstr>
      <vt:lpstr>Wingdings</vt:lpstr>
      <vt:lpstr>Berlin</vt:lpstr>
      <vt:lpstr>COVID-19 Throughout the United States</vt:lpstr>
      <vt:lpstr>Table of Contents</vt:lpstr>
      <vt:lpstr>Data Collection Process and  Research Questions</vt:lpstr>
      <vt:lpstr>Data Collection</vt:lpstr>
      <vt:lpstr>Data Collection</vt:lpstr>
      <vt:lpstr>Data Collection</vt:lpstr>
      <vt:lpstr>Variable Breakdown</vt:lpstr>
      <vt:lpstr>3 Dates of Note</vt:lpstr>
      <vt:lpstr>Exploratory Data Analysis</vt:lpstr>
      <vt:lpstr>EDA, 04/01/20</vt:lpstr>
      <vt:lpstr>EDA, 04/01/20</vt:lpstr>
      <vt:lpstr>EDA, 10/01/20 </vt:lpstr>
      <vt:lpstr>EDA, 10/01/20 </vt:lpstr>
      <vt:lpstr>PowerPoint Presentation</vt:lpstr>
      <vt:lpstr>EDA, 02/20/21</vt:lpstr>
      <vt:lpstr>EDA, 02/20/21</vt:lpstr>
      <vt:lpstr>PowerPoint Presentation</vt:lpstr>
      <vt:lpstr>PowerPoint Presentation</vt:lpstr>
      <vt:lpstr>PowerPoint Presentation</vt:lpstr>
      <vt:lpstr>PowerPoint Presentation</vt:lpstr>
      <vt:lpstr>Regression</vt:lpstr>
      <vt:lpstr>Cases 04/01/20</vt:lpstr>
      <vt:lpstr>Case Rates  04/01/20</vt:lpstr>
      <vt:lpstr>Death Rates 04/01/20</vt:lpstr>
      <vt:lpstr>Case Rates  10/01/20</vt:lpstr>
      <vt:lpstr># of Deaths and Death Rates 10/01/20</vt:lpstr>
      <vt:lpstr>Case and Case Rates 02/25/21</vt:lpstr>
      <vt:lpstr># of Deaths and Death Rates 02/25/21</vt:lpstr>
      <vt:lpstr>Identifying the Best Variables</vt:lpstr>
      <vt:lpstr>Identifying the Best Variables</vt:lpstr>
      <vt:lpstr>Identifying the Best Variables  Case Rates</vt:lpstr>
      <vt:lpstr>Identifying the Best Variables  Death Rates</vt:lpstr>
      <vt:lpstr>Geographical Visualizations</vt:lpstr>
      <vt:lpstr>PowerPoint Presentation</vt:lpstr>
      <vt:lpstr>PowerPoint Presentation</vt:lpstr>
      <vt:lpstr>Conclusions</vt:lpstr>
      <vt:lpstr>Fin</vt:lpstr>
      <vt:lpstr>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COVID-19 Throughout the United States</dc:title>
  <dc:creator>Chris LaLone</dc:creator>
  <cp:lastModifiedBy>Chris lalone</cp:lastModifiedBy>
  <cp:revision>3</cp:revision>
  <dcterms:created xsi:type="dcterms:W3CDTF">2021-03-18T18:41:31Z</dcterms:created>
  <dcterms:modified xsi:type="dcterms:W3CDTF">2021-03-19T18:14:27Z</dcterms:modified>
</cp:coreProperties>
</file>